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4.png" ContentType="image/png"/>
  <Override PartName="/ppt/media/image9.png" ContentType="image/png"/>
  <Override PartName="/ppt/media/image20.png" ContentType="image/png"/>
  <Override PartName="/ppt/media/image12.png" ContentType="image/png"/>
  <Override PartName="/ppt/media/image3.png" ContentType="image/png"/>
  <Override PartName="/ppt/media/image8.png" ContentType="image/png"/>
  <Override PartName="/ppt/media/image17.png" ContentType="image/png"/>
  <Override PartName="/ppt/media/image22.png" ContentType="image/png"/>
  <Override PartName="/ppt/media/image19.jpeg" ContentType="image/jpeg"/>
  <Override PartName="/ppt/media/image21.png" ContentType="image/png"/>
  <Override PartName="/ppt/media/image18.jpeg" ContentType="image/jpeg"/>
  <Override PartName="/ppt/media/image5.png" ContentType="image/png"/>
  <Override PartName="/ppt/media/image14.png" ContentType="image/png"/>
  <Override PartName="/ppt/media/image6.png" ContentType="image/png"/>
  <Override PartName="/ppt/media/image15.png" ContentType="image/png"/>
  <Override PartName="/ppt/media/image10.png" ContentType="image/png"/>
  <Override PartName="/ppt/media/image1.png" ContentType="image/png"/>
  <Override PartName="/ppt/media/image16.png" ContentType="image/png"/>
  <Override PartName="/ppt/media/image7.png" ContentType="image/png"/>
  <Override PartName="/ppt/media/image11.png" ContentType="image/png"/>
  <Override PartName="/ppt/media/image2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33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3.xml" ContentType="application/vnd.openxmlformats-officedocument.presentationml.slide+xml"/>
  <Override PartName="/ppt/slides/slide45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notesSlides/_rels/notesSlide19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1.xml.rels" ContentType="application/vnd.openxmlformats-package.relationships+xml"/>
  <Override PartName="/ppt/notesSlides/notesSlide3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0" r:id="rId49"/>
    <p:sldId id="291" r:id="rId50"/>
    <p:sldId id="292" r:id="rId51"/>
    <p:sldId id="293" r:id="rId52"/>
    <p:sldId id="294" r:id="rId53"/>
    <p:sldId id="295" r:id="rId54"/>
    <p:sldId id="296" r:id="rId55"/>
    <p:sldId id="297" r:id="rId56"/>
    <p:sldId id="298" r:id="rId57"/>
    <p:sldId id="299" r:id="rId58"/>
    <p:sldId id="300" r:id="rId59"/>
    <p:sldId id="301" r:id="rId60"/>
    <p:sldId id="302" r:id="rId61"/>
    <p:sldId id="303" r:id="rId62"/>
    <p:sldId id="304" r:id="rId63"/>
  </p:sldIdLst>
  <p:sldSz cx="9144000" cy="51435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<Relationship Id="rId43" Type="http://schemas.openxmlformats.org/officeDocument/2006/relationships/slide" Target="slides/slide29.xml"/><Relationship Id="rId44" Type="http://schemas.openxmlformats.org/officeDocument/2006/relationships/slide" Target="slides/slide30.xml"/><Relationship Id="rId45" Type="http://schemas.openxmlformats.org/officeDocument/2006/relationships/slide" Target="slides/slide31.xml"/><Relationship Id="rId46" Type="http://schemas.openxmlformats.org/officeDocument/2006/relationships/slide" Target="slides/slide32.xml"/><Relationship Id="rId47" Type="http://schemas.openxmlformats.org/officeDocument/2006/relationships/slide" Target="slides/slide33.xml"/><Relationship Id="rId48" Type="http://schemas.openxmlformats.org/officeDocument/2006/relationships/slide" Target="slides/slide34.xml"/><Relationship Id="rId49" Type="http://schemas.openxmlformats.org/officeDocument/2006/relationships/slide" Target="slides/slide35.xml"/><Relationship Id="rId50" Type="http://schemas.openxmlformats.org/officeDocument/2006/relationships/slide" Target="slides/slide36.xml"/><Relationship Id="rId51" Type="http://schemas.openxmlformats.org/officeDocument/2006/relationships/slide" Target="slides/slide37.xml"/><Relationship Id="rId52" Type="http://schemas.openxmlformats.org/officeDocument/2006/relationships/slide" Target="slides/slide38.xml"/><Relationship Id="rId53" Type="http://schemas.openxmlformats.org/officeDocument/2006/relationships/slide" Target="slides/slide39.xml"/><Relationship Id="rId54" Type="http://schemas.openxmlformats.org/officeDocument/2006/relationships/slide" Target="slides/slide40.xml"/><Relationship Id="rId55" Type="http://schemas.openxmlformats.org/officeDocument/2006/relationships/slide" Target="slides/slide41.xml"/><Relationship Id="rId56" Type="http://schemas.openxmlformats.org/officeDocument/2006/relationships/slide" Target="slides/slide42.xml"/><Relationship Id="rId57" Type="http://schemas.openxmlformats.org/officeDocument/2006/relationships/slide" Target="slides/slide43.xml"/><Relationship Id="rId58" Type="http://schemas.openxmlformats.org/officeDocument/2006/relationships/slide" Target="slides/slide44.xml"/><Relationship Id="rId59" Type="http://schemas.openxmlformats.org/officeDocument/2006/relationships/slide" Target="slides/slide45.xml"/><Relationship Id="rId60" Type="http://schemas.openxmlformats.org/officeDocument/2006/relationships/slide" Target="slides/slide46.xml"/><Relationship Id="rId61" Type="http://schemas.openxmlformats.org/officeDocument/2006/relationships/slide" Target="slides/slide47.xml"/><Relationship Id="rId62" Type="http://schemas.openxmlformats.org/officeDocument/2006/relationships/slide" Target="slides/slide48.xml"/><Relationship Id="rId63" Type="http://schemas.openxmlformats.org/officeDocument/2006/relationships/slide" Target="slides/slide49.xml"/><Relationship Id="rId6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dt" idx="12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13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sldNum" idx="14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9CACCF1C-A5D3-4C98-9E61-9D92B6962B75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hyperlink" Target="https://the-cc.io/curriculum" TargetMode="External"/><Relationship Id="rId2" Type="http://schemas.openxmlformats.org/officeDocument/2006/relationships/hyperlink" Target="https://www.raspberrypi.org/" TargetMode="External"/><Relationship Id="rId3" Type="http://schemas.openxmlformats.org/officeDocument/2006/relationships/hyperlink" Target="https://creativecommons.org/licenses/by-nc-sa/4.0/" TargetMode="External"/><Relationship Id="rId4" Type="http://schemas.openxmlformats.org/officeDocument/2006/relationships/slide" Target="../slides/slide1.xml"/><Relationship Id="rId5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hyperlink" Target="https://pixabay.com/photos/rottweiler-puppy-dog-dogs-cute-1785760/" TargetMode="External"/><Relationship Id="rId2" Type="http://schemas.openxmlformats.org/officeDocument/2006/relationships/slide" Target="../slides/slide18.xml"/><Relationship Id="rId3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hyperlink" Target="https://pixabay.com/photos/rottweiler-puppy-dog-dogs-cute-1785760/" TargetMode="External"/><Relationship Id="rId2" Type="http://schemas.openxmlformats.org/officeDocument/2006/relationships/slide" Target="../slides/slide19.xml"/><Relationship Id="rId3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hyperlink" Target="https://pixabay.com/photos/rottweiler-puppy-dog-dogs-cute-1785760/" TargetMode="External"/><Relationship Id="rId2" Type="http://schemas.openxmlformats.org/officeDocument/2006/relationships/slide" Target="../slides/slide20.xml"/><Relationship Id="rId3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hyperlink" Target="https://pixabay.com/photos/rottweiler-puppy-dog-dogs-cute-1785760/" TargetMode="External"/><Relationship Id="rId2" Type="http://schemas.openxmlformats.org/officeDocument/2006/relationships/slide" Target="../slides/slide21.xml"/><Relationship Id="rId3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hyperlink" Target="https://pixabay.com/photos/cocker-spaniel-puppy-pet-canine-2785074/" TargetMode="External"/><Relationship Id="rId2" Type="http://schemas.openxmlformats.org/officeDocument/2006/relationships/slide" Target="../slides/slide23.xml"/><Relationship Id="rId3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hyperlink" Target="https://pixabay.com/photos/magazine-colors-media-page-806073/" TargetMode="External"/><Relationship Id="rId2" Type="http://schemas.openxmlformats.org/officeDocument/2006/relationships/slide" Target="../slides/slide29.xml"/><Relationship Id="rId3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hyperlink" Target="https://pixabay.com/photos/computer-desktop-monitor-technology-2617622/" TargetMode="External"/><Relationship Id="rId2" Type="http://schemas.openxmlformats.org/officeDocument/2006/relationships/slide" Target="../slides/slide30.xml"/><Relationship Id="rId3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hyperlink" Target="https://pixabay.com/photos/pug-puppy-dog-animal-cute-690566/" TargetMode="External"/><Relationship Id="rId2" Type="http://schemas.openxmlformats.org/officeDocument/2006/relationships/slide" Target="../slides/slide31.xml"/><Relationship Id="rId3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hyperlink" Target="https://pixabay.com/photos/pug-puppy-dog-animal-cute-690566/" TargetMode="External"/><Relationship Id="rId2" Type="http://schemas.openxmlformats.org/officeDocument/2006/relationships/slide" Target="../slides/slide32.xml"/><Relationship Id="rId3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hyperlink" Target="https://pixabay.com/photos/pug-puppy-dog-animal-cute-690566/" TargetMode="External"/><Relationship Id="rId2" Type="http://schemas.openxmlformats.org/officeDocument/2006/relationships/slide" Target="../slides/slide33.xml"/><Relationship Id="rId3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hyperlink" Target="https://pixabay.com/photos/pug-puppy-dog-animal-cute-690566/" TargetMode="External"/><Relationship Id="rId2" Type="http://schemas.openxmlformats.org/officeDocument/2006/relationships/slide" Target="../slides/slide34.xml"/><Relationship Id="rId3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hyperlink" Target="https://pixabay.com/photos/english-cocker-spaniel-dog-puppy-5937757/" TargetMode="External"/><Relationship Id="rId2" Type="http://schemas.openxmlformats.org/officeDocument/2006/relationships/slide" Target="../slides/slide35.xml"/><Relationship Id="rId3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hyperlink" Target="https://pixabay.com/photos/english-cocker-spaniel-dog-puppy-5937757/" TargetMode="External"/><Relationship Id="rId2" Type="http://schemas.openxmlformats.org/officeDocument/2006/relationships/slide" Target="../slides/slide36.xml"/><Relationship Id="rId3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hyperlink" Target="https://pixabay.com/photos/english-cocker-spaniel-dog-puppy-5937757/" TargetMode="External"/><Relationship Id="rId2" Type="http://schemas.openxmlformats.org/officeDocument/2006/relationships/slide" Target="../slides/slide37.xml"/><Relationship Id="rId3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hyperlink" Target="https://pixabay.com/photos/english-cocker-spaniel-dog-puppy-5937757/" TargetMode="External"/><Relationship Id="rId2" Type="http://schemas.openxmlformats.org/officeDocument/2006/relationships/slide" Target="../slides/slide38.xml"/><Relationship Id="rId3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hyperlink" Target="https://pixabay.com/photos/english-cocker-spaniel-dog-puppy-5937757/" TargetMode="External"/><Relationship Id="rId2" Type="http://schemas.openxmlformats.org/officeDocument/2006/relationships/slide" Target="../slides/slide39.xml"/><Relationship Id="rId3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hyperlink" Target="https://pixabay.com/photos/camera-aperture-digital-camera-dslr-1239384/" TargetMode="External"/><Relationship Id="rId2" Type="http://schemas.openxmlformats.org/officeDocument/2006/relationships/slide" Target="../slides/slide40.xml"/><Relationship Id="rId3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hyperlink" Target="https://pixabay.com/photos/camera-aperture-digital-camera-dslr-1239384/" TargetMode="External"/><Relationship Id="rId2" Type="http://schemas.openxmlformats.org/officeDocument/2006/relationships/slide" Target="../slides/slide41.xml"/><Relationship Id="rId3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hyperlink" Target="https://pixabay.com/photos/cocker-spaniel-puppy-pet-canine-2785074/" TargetMode="External"/><Relationship Id="rId2" Type="http://schemas.openxmlformats.org/officeDocument/2006/relationships/slide" Target="../slides/slide5.xml"/><Relationship Id="rId3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666666"/>
                </a:solidFill>
                <a:latin typeface="Quicksand"/>
                <a:ea typeface="Quicksand"/>
              </a:rPr>
              <a:t>Zuletzt aktualisiert: 30/9/2021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38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666666"/>
                </a:solidFill>
                <a:latin typeface="Quicksand"/>
                <a:ea typeface="Quicksand"/>
              </a:rPr>
              <a:t>Die Ressourcen werden regelmäßig aktualisiert - die neueste Version finden Sie unter: </a:t>
            </a:r>
            <a:r>
              <a:rPr b="0" lang="en-GB" sz="1000" spc="-1" strike="noStrike" u="sng">
                <a:solidFill>
                  <a:srgbClr val="0000ff"/>
                </a:solidFill>
                <a:uFillTx/>
                <a:latin typeface="Quicksand"/>
                <a:ea typeface="Quicksand"/>
                <a:hlinkClick r:id="rId1"/>
              </a:rPr>
              <a:t>the-cc.io/curriculum</a:t>
            </a:r>
            <a:r>
              <a:rPr b="0" lang="en-GB" sz="1000" spc="-1" strike="noStrike">
                <a:solidFill>
                  <a:srgbClr val="666666"/>
                </a:solidFill>
                <a:latin typeface="Quicksand"/>
                <a:ea typeface="Quicksand"/>
              </a:rPr>
              <a:t>.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38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666666"/>
                </a:solidFill>
                <a:latin typeface="Quicksand"/>
                <a:ea typeface="Quicksand"/>
              </a:rPr>
              <a:t>Diese Ressource wird von der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2"/>
              </a:rPr>
              <a:t>Raspberry Pi Foundation </a:t>
            </a:r>
            <a:r>
              <a:rPr b="0" lang="en-GB" sz="1000" spc="-1" strike="noStrike">
                <a:solidFill>
                  <a:srgbClr val="666666"/>
                </a:solidFill>
                <a:latin typeface="Quicksand"/>
                <a:ea typeface="Quicksand"/>
              </a:rPr>
              <a:t>unter einer Creative Commons Attribution-NonCommercial-ShareAlike 4.0 International Lizenz lizenziert. Um eine Kopie dieser Lizenz zu sehen, besuchen Sie </a:t>
            </a:r>
            <a:r>
              <a:rPr b="0" lang="en-GB" sz="1000" spc="-1" strike="noStrike" u="sng">
                <a:solidFill>
                  <a:srgbClr val="0000ff"/>
                </a:solidFill>
                <a:uFillTx/>
                <a:latin typeface="Quicksand"/>
                <a:ea typeface="Quicksand"/>
                <a:hlinkClick r:id="rId3"/>
              </a:rPr>
              <a:t>creativecommons.org/licenses/by-nc-sa/4.0/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b="0" lang="en-GB" sz="1000" spc="-1" strike="noStrike">
                <a:solidFill>
                  <a:srgbClr val="1155cc"/>
                </a:solidFill>
                <a:latin typeface="Quicksand"/>
                <a:ea typeface="Quicksand"/>
              </a:rPr>
              <a:t>//pixabay.com/photos/rottweiler-puppy-dog-dogs-cute-1785760/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b="0" lang="en-GB" sz="1000" spc="-1" strike="noStrike">
                <a:solidFill>
                  <a:srgbClr val="1155cc"/>
                </a:solidFill>
                <a:latin typeface="Quicksand"/>
                <a:ea typeface="Quicksand"/>
              </a:rPr>
              <a:t>//pixabay.com/photos/rottweiler-puppy-dog-dogs-cute-1785760/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434343"/>
                </a:solidFill>
                <a:latin typeface="Quicksand"/>
                <a:ea typeface="Quicksand"/>
              </a:rPr>
              <a:t>Bildquelle für die Farbkarte: Screenshot der Farbkarte in GIMP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b="0" lang="en-GB" sz="1000" spc="-1" strike="noStrike">
                <a:solidFill>
                  <a:srgbClr val="1155cc"/>
                </a:solidFill>
                <a:latin typeface="Quicksand"/>
                <a:ea typeface="Quicksand"/>
              </a:rPr>
              <a:t>//pixabay.com/photos/rottweiler-puppy-dog-dogs-cute-1785760/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b="0" lang="en-GB" sz="1000" spc="-1" strike="noStrike">
                <a:solidFill>
                  <a:srgbClr val="1155cc"/>
                </a:solidFill>
                <a:latin typeface="Quicksand"/>
                <a:ea typeface="Quicksand"/>
              </a:rPr>
              <a:t>//pixabay.com/photos/rottweiler-puppy-dog-dogs-cute-1785760/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5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100" spc="-1" strike="noStrike">
                <a:solidFill>
                  <a:schemeClr val="dk1"/>
                </a:solidFill>
                <a:latin typeface="Arial"/>
              </a:rPr>
              <a:t>Bildquelle: </a:t>
            </a:r>
            <a:r>
              <a:rPr b="0" lang="en-GB" sz="1100" spc="-1" strike="noStrike" u="sng">
                <a:solidFill>
                  <a:srgbClr val="3197a8"/>
                </a:solidFill>
                <a:uFillTx/>
                <a:latin typeface="Arial"/>
                <a:hlinkClick r:id="rId1"/>
              </a:rPr>
              <a:t>https:</a:t>
            </a:r>
            <a:r>
              <a:rPr b="0" lang="en-GB" sz="1100" spc="-1" strike="noStrike">
                <a:solidFill>
                  <a:schemeClr val="dk1"/>
                </a:solidFill>
                <a:latin typeface="Arial"/>
              </a:rPr>
              <a:t>//pixabay.com/photos/cocker-spaniel-puppy-pet-canine-2785074/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b="0" lang="en-GB" sz="1000" spc="-1" strike="noStrike">
                <a:solidFill>
                  <a:srgbClr val="1155cc"/>
                </a:solidFill>
                <a:latin typeface="Quicksand"/>
                <a:ea typeface="Quicksand"/>
              </a:rPr>
              <a:t>//pixabay.com/photos/magazine-colors-media-page-806073/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5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b="0" lang="en-GB" sz="1000" spc="-1" strike="noStrike">
                <a:solidFill>
                  <a:srgbClr val="1155cc"/>
                </a:solidFill>
                <a:latin typeface="Quicksand"/>
                <a:ea typeface="Quicksand"/>
              </a:rPr>
              <a:t>//pixabay.com/photos/computer-desktop-monitor-technology-2617622/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https://pixabay.com/photos/pug-puppy-dog-animal-cute-690566/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https://pixabay.com/photos/pug-puppy-dog-animal-cute-690566/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https://pixabay.com/photos/pug-puppy-dog-animal-cute-690566/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https://pixabay.com/photos/pug-puppy-dog-animal-cute-690566/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b="0" lang="en-GB" sz="1000" spc="-1" strike="noStrike">
                <a:solidFill>
                  <a:srgbClr val="1155cc"/>
                </a:solidFill>
                <a:latin typeface="Quicksand"/>
                <a:ea typeface="Quicksand"/>
              </a:rPr>
              <a:t>//pixabay.com/photos/english-cocker-spaniel-dog-puppy-5937757/ 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b="0" lang="en-GB" sz="1000" spc="-1" strike="noStrike">
                <a:solidFill>
                  <a:srgbClr val="1155cc"/>
                </a:solidFill>
                <a:latin typeface="Quicksand"/>
                <a:ea typeface="Quicksand"/>
              </a:rPr>
              <a:t>//pixabay.com/photos/english-cocker-spaniel-dog-puppy-5937757/ 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https://pixabay.com/photos/english-cocker-spaniel-dog-puppy-5937757/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https://pixabay.com/photos/english-cocker-spaniel-dog-puppy-5937757/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chemeClr val="dk1"/>
                </a:solidFill>
                <a:latin typeface="Quicksand"/>
                <a:ea typeface="Quicksand"/>
              </a:rPr>
              <a:t> </a:t>
            </a:r>
            <a:r>
              <a:rPr b="0" lang="en-GB" sz="1000" spc="-1" strike="noStrike">
                <a:solidFill>
                  <a:schemeClr val="dk1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https://pixabay.com/photos/english-cocker-spaniel-dog-puppy-5937757/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rgbClr val="000000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b="0" lang="en-GB" sz="1000" spc="-1" strike="noStrike">
                <a:solidFill>
                  <a:srgbClr val="1155cc"/>
                </a:solidFill>
                <a:latin typeface="Quicksand"/>
                <a:ea typeface="Quicksand"/>
              </a:rPr>
              <a:t>//pixabay.com/photos/camera-aperture-digital-camera-dslr-1239384/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000" spc="-1" strike="noStrike">
                <a:solidFill>
                  <a:schemeClr val="dk1"/>
                </a:solidFill>
                <a:latin typeface="Quicksand"/>
                <a:ea typeface="Quicksand"/>
              </a:rPr>
              <a:t>Bildquelle: </a:t>
            </a:r>
            <a:r>
              <a:rPr b="0" lang="en-GB" sz="1000" spc="-1" strike="noStrike" u="sng">
                <a:solidFill>
                  <a:srgbClr val="1155cc"/>
                </a:solidFill>
                <a:uFillTx/>
                <a:latin typeface="Quicksand"/>
                <a:ea typeface="Quicksand"/>
                <a:hlinkClick r:id="rId1"/>
              </a:rPr>
              <a:t>https:</a:t>
            </a:r>
            <a:r>
              <a:rPr b="0" lang="en-GB" sz="1000" spc="-1" strike="noStrike">
                <a:solidFill>
                  <a:srgbClr val="1155cc"/>
                </a:solidFill>
                <a:latin typeface="Quicksand"/>
                <a:ea typeface="Quicksand"/>
              </a:rPr>
              <a:t>//pixabay.com/photos/camera-aperture-digital-camera-dslr-1239384/ </a:t>
            </a:r>
            <a:endParaRPr b="0" lang="en-US" sz="1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100" spc="-1" strike="noStrike">
                <a:solidFill>
                  <a:srgbClr val="000000"/>
                </a:solidFill>
                <a:latin typeface="Arial"/>
              </a:rPr>
              <a:t>Bildquelle: </a:t>
            </a:r>
            <a:r>
              <a:rPr b="0" lang="en-GB" sz="1100" spc="-1" strike="noStrike" u="sng">
                <a:solidFill>
                  <a:schemeClr val="hlink"/>
                </a:solidFill>
                <a:uFillTx/>
                <a:latin typeface="Arial"/>
                <a:hlinkClick r:id="rId1"/>
              </a:rPr>
              <a:t>https:</a:t>
            </a:r>
            <a:r>
              <a:rPr b="0" lang="en-GB" sz="1100" spc="-1" strike="noStrike">
                <a:solidFill>
                  <a:srgbClr val="000000"/>
                </a:solidFill>
                <a:latin typeface="Arial"/>
              </a:rPr>
              <a:t>//pixabay.com/photos/cocker-spaniel-puppy-pet-canine-2785074/ </a:t>
            </a:r>
            <a:endParaRPr b="0" lang="en-US" sz="11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3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6059AEA-F45F-482D-ABC9-776F272C352E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3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0"/>
          </p:nvPr>
        </p:nvSpPr>
        <p:spPr/>
        <p:txBody>
          <a:bodyPr/>
          <a:p>
            <a:fld id="{08F3815D-DD75-4C9D-B40E-E9D9C267C074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3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7E8DED55-2C6C-44BA-A5FE-C674C19FFABD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4EA648D-AB21-46A2-8D3D-A22E0D7CC1C5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1998720" cy="365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2410200" y="1017720"/>
            <a:ext cx="1998720" cy="3658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C3E3D3D-0AF0-4F27-9CD8-9A0249F27BC4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EAA0707-4FD3-47E4-A088-96FB1605CC75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p>
            <a:fld id="{B41B9FA6-0210-4CDF-872D-8DB3CAB69A09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E14E63C-29D1-4B00-9DA1-48BA954A63E2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E626FEB-9447-4237-AFAF-390D4D8D2D8A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3_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p>
            <a:fld id="{26BEEE7B-F32B-45AC-BD90-140812973700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_4_1_1_1_3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431F932-4AE1-45C9-A62D-27A58FEEB4D0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27040" y="576720"/>
            <a:ext cx="8095320" cy="203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4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" name="Google Shape;13;p2" descr=""/>
          <p:cNvPicPr/>
          <p:nvPr/>
        </p:nvPicPr>
        <p:blipFill>
          <a:blip r:embed="rId2"/>
          <a:stretch/>
        </p:blipFill>
        <p:spPr>
          <a:xfrm>
            <a:off x="7455600" y="4491360"/>
            <a:ext cx="1406880" cy="42480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557964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sldNum" idx="9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1F3E6E87-652B-49DC-A654-874F1C768DB3}" type="slidenum">
              <a: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41520" y="1017720"/>
            <a:ext cx="279144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278964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sldNum" idx="10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ECE9D377-6F9F-4B75-B82E-F7FD7C8A35D0}" type="slidenum">
              <a: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3253320" y="1017720"/>
            <a:ext cx="557892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269964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 idx="11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D553AF1-7B6F-4649-A8A1-2347664B19DE}" type="slidenum">
              <a: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253320" y="1017720"/>
            <a:ext cx="269964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149160" y="1017720"/>
            <a:ext cx="269964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040" y="319680"/>
            <a:ext cx="8520840" cy="4507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DB406996-9879-45D3-B414-29461CBEFCD7}" type="slidenum">
              <a: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9000" y="444960"/>
            <a:ext cx="3950640" cy="81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9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4734000" y="1438200"/>
            <a:ext cx="3950640" cy="298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2"/>
          </p:nvPr>
        </p:nvSpPr>
        <p:spPr>
          <a:xfrm>
            <a:off x="459000" y="4793400"/>
            <a:ext cx="719640" cy="1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800" spc="-1" strike="noStrike">
                <a:solidFill>
                  <a:srgbClr val="494985"/>
                </a:solidFill>
                <a:latin typeface="Montserrat Medium"/>
                <a:ea typeface="Montserrat Medium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6D21CD23-6CCE-4D74-9AB2-4CB3B07869B6}" type="slidenum">
              <a:rPr b="0" lang="en-GB" sz="800" spc="-1" strike="noStrike">
                <a:solidFill>
                  <a:srgbClr val="494985"/>
                </a:solidFill>
                <a:latin typeface="Montserrat Medium"/>
                <a:ea typeface="Montserrat Medium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title"/>
          </p:nvPr>
        </p:nvSpPr>
        <p:spPr>
          <a:xfrm>
            <a:off x="4734000" y="444960"/>
            <a:ext cx="3950640" cy="814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9000" y="1438200"/>
            <a:ext cx="8225640" cy="3189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ldNum" idx="3"/>
          </p:nvPr>
        </p:nvSpPr>
        <p:spPr>
          <a:xfrm>
            <a:off x="459000" y="4793400"/>
            <a:ext cx="719640" cy="1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en-GB" sz="800" spc="-1" strike="noStrike">
                <a:solidFill>
                  <a:srgbClr val="4b3241"/>
                </a:solidFill>
                <a:latin typeface="Montserrat Medium"/>
                <a:ea typeface="Montserrat Medium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E42FD163-B0FA-4201-A246-325BF8037613}" type="slidenum">
              <a:rPr b="0" lang="en-GB" sz="800" spc="-1" strike="noStrike">
                <a:solidFill>
                  <a:srgbClr val="4b3241"/>
                </a:solidFill>
                <a:latin typeface="Montserrat Medium"/>
                <a:ea typeface="Montserrat Medium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852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title"/>
          </p:nvPr>
        </p:nvSpPr>
        <p:spPr>
          <a:xfrm>
            <a:off x="311040" y="311040"/>
            <a:ext cx="8521920" cy="70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sldNum" idx="4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7BB1869A-427C-472A-93A6-2CB2C6D5CC82}" type="slidenum">
              <a: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8520840" cy="3096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11040" y="411768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sldNum" idx="5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C42CE0B5-DE54-467D-8E49-3346A88CC584}" type="slidenum">
              <a: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body"/>
          </p:nvPr>
        </p:nvSpPr>
        <p:spPr>
          <a:xfrm>
            <a:off x="311040" y="471960"/>
            <a:ext cx="8520840" cy="3795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11040" y="4282200"/>
            <a:ext cx="8520840" cy="54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sldNum" idx="6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5863A5C3-ECE4-48DE-BFF6-F2E82E1A9DDA}" type="slidenum">
              <a: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852084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ldNum" idx="7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F2635AB0-4407-4316-90DD-E7235B4476BB}" type="slidenum">
              <a: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body"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sldNum" idx="8"/>
          </p:nvPr>
        </p:nvSpPr>
        <p:spPr>
          <a:xfrm>
            <a:off x="8832240" y="4829400"/>
            <a:ext cx="31140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fld id="{BACE3FED-FC68-4D69-89A9-0B906CDDD909}" type="slidenum">
              <a:rPr b="0" lang="en-GB" sz="800" spc="-1" strike="noStrike">
                <a:solidFill>
                  <a:srgbClr val="494985"/>
                </a:solidFill>
                <a:latin typeface="Quicksand Medium"/>
                <a:ea typeface="Quicksand Medium"/>
              </a:rPr>
              <a:t>&lt;number&gt;</a:t>
            </a:fld>
            <a:endParaRPr b="0" lang="en-US" sz="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9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9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9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9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8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8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8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8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9.xml"/><Relationship Id="rId5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9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27040" y="576720"/>
            <a:ext cx="8095320" cy="2034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4800" spc="-1" strike="noStrike">
                <a:solidFill>
                  <a:schemeClr val="accent6"/>
                </a:solidFill>
                <a:latin typeface="Quicksand"/>
                <a:ea typeface="Quicksand"/>
              </a:rPr>
              <a:t>Lektion 10: Darstellung von Rastergrafiken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7" name="Google Shape;160;p23"/>
          <p:cNvGraphicFramePr/>
          <p:nvPr/>
        </p:nvGraphicFramePr>
        <p:xfrm>
          <a:off x="6322680" y="1443960"/>
          <a:ext cx="2259000" cy="2315880"/>
        </p:xfrm>
        <a:graphic>
          <a:graphicData uri="http://schemas.openxmlformats.org/drawingml/2006/table">
            <a:tbl>
              <a:tblPr/>
              <a:tblGrid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</a:tblGrid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8" name="Google Shape;161;p23"/>
          <p:cNvGraphicFramePr/>
          <p:nvPr/>
        </p:nvGraphicFramePr>
        <p:xfrm>
          <a:off x="3848040" y="1443960"/>
          <a:ext cx="2259000" cy="2782080"/>
        </p:xfrm>
        <a:graphic>
          <a:graphicData uri="http://schemas.openxmlformats.org/drawingml/2006/table">
            <a:tbl>
              <a:tblPr/>
              <a:tblGrid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</a:tblGrid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311796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2 Bits pro Pixel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bedeutet, dass Sie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4 Farben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in Ihrem Bild verwenden können.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Das liegt daran, dass man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4 unterschiedliche Kombinantionen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mit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2 Bits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erstellen kann.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Roboto Mono"/>
                <a:ea typeface="Roboto Mono"/>
              </a:rPr>
              <a:t>00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Roboto Mono"/>
                <a:ea typeface="Roboto Mono"/>
              </a:rPr>
              <a:t>01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Roboto Mono"/>
                <a:ea typeface="Roboto Mono"/>
              </a:rPr>
              <a:t>10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Roboto Mono"/>
                <a:ea typeface="Roboto Mono"/>
              </a:rPr>
              <a:t>11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  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2" name="Google Shape;169;p24"/>
          <p:cNvGraphicFramePr/>
          <p:nvPr/>
        </p:nvGraphicFramePr>
        <p:xfrm>
          <a:off x="6322680" y="1443960"/>
          <a:ext cx="2259000" cy="2315880"/>
        </p:xfrm>
        <a:graphic>
          <a:graphicData uri="http://schemas.openxmlformats.org/drawingml/2006/table">
            <a:tbl>
              <a:tblPr/>
              <a:tblGrid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</a:tblGrid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3" name="Google Shape;170;p24"/>
          <p:cNvGraphicFramePr/>
          <p:nvPr/>
        </p:nvGraphicFramePr>
        <p:xfrm>
          <a:off x="3848040" y="1443960"/>
          <a:ext cx="2259000" cy="2782080"/>
        </p:xfrm>
        <a:graphic>
          <a:graphicData uri="http://schemas.openxmlformats.org/drawingml/2006/table">
            <a:tbl>
              <a:tblPr/>
              <a:tblGrid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</a:tblGrid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278964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Die Anzahl der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Bits pro Pixel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wird als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Farbtiefe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oder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Bittiefe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bezeichnet.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Anzahl der Kombinationen von </a:t>
            </a:r>
            <a:r>
              <a:rPr b="1" i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n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Bits =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2</a:t>
            </a:r>
            <a:r>
              <a:rPr b="1" i="1" lang="en-GB" sz="1600" spc="-1" strike="noStrike" baseline="30000">
                <a:solidFill>
                  <a:schemeClr val="dk1"/>
                </a:solidFill>
                <a:latin typeface="Quicksand"/>
                <a:ea typeface="Quicksand"/>
              </a:rPr>
              <a:t>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In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Lektion 8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haben Sie gelernt, wie Sie die Anzahl der möglichen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Kombinationen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von </a:t>
            </a:r>
            <a:r>
              <a:rPr b="0" lang="en-GB" sz="1800" spc="-1" strike="noStrike">
                <a:solidFill>
                  <a:schemeClr val="dk1"/>
                </a:solidFill>
                <a:latin typeface="Roboto Mono"/>
                <a:ea typeface="Roboto Mono"/>
              </a:rPr>
              <a:t>1en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b="0" lang="en-GB" sz="1800" spc="-1" strike="noStrike">
                <a:solidFill>
                  <a:schemeClr val="dk1"/>
                </a:solidFill>
                <a:latin typeface="Roboto Mono"/>
                <a:ea typeface="Roboto Mono"/>
              </a:rPr>
              <a:t>0en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mit Hilfe dieser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Formel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berechnen können.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Anzahl der Kombinationen von </a:t>
            </a:r>
            <a:r>
              <a:rPr b="1" i="1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n </a:t>
            </a:r>
            <a:r>
              <a:rPr b="0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Bits = </a:t>
            </a:r>
            <a:r>
              <a:rPr b="1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2</a:t>
            </a:r>
            <a:r>
              <a:rPr b="1" i="1" lang="en-GB" sz="1600" spc="-1" strike="noStrike" baseline="30000">
                <a:solidFill>
                  <a:srgbClr val="000000"/>
                </a:solidFill>
                <a:latin typeface="Quicksand"/>
                <a:ea typeface="Quicksand"/>
              </a:rPr>
              <a:t>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Sie können dieselbe Formel verwenden, um zu berechnen, wie viele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Farben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auf der Grundlage der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Farbtiefe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verwendet werden können.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Anzahl der Kombinationen von </a:t>
            </a:r>
            <a:r>
              <a:rPr b="1" i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n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Bits =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2</a:t>
            </a:r>
            <a:r>
              <a:rPr b="1" i="1" lang="en-GB" sz="1600" spc="-1" strike="noStrike" baseline="30000">
                <a:solidFill>
                  <a:schemeClr val="dk1"/>
                </a:solidFill>
                <a:latin typeface="Quicksand"/>
                <a:ea typeface="Quicksand"/>
              </a:rPr>
              <a:t>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Versuchen wir es mit einem Beispiel.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Ein Bitmap-Bild hat eine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Farbtiefe von 3 Bit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. Wie viele Farben können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maximal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mit 3 Bit dargestellt werden?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Anzahl der Kombinationen von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3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Bits =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2</a:t>
            </a:r>
            <a:r>
              <a:rPr b="1" lang="en-GB" sz="1600" spc="-1" strike="noStrike" baseline="30000">
                <a:solidFill>
                  <a:schemeClr val="dk1"/>
                </a:solidFill>
                <a:latin typeface="Quicksand"/>
                <a:ea typeface="Quicksand"/>
              </a:rPr>
              <a:t>3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Nehmen wir ein Beispiel.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Ein Bitmap-Bild hat eine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Farbtiefe von 3 Bit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. Wie viele Farben können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maximal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mit 3 Bit dargestellt werden? </a:t>
            </a: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Anzahl der Kombinationen von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3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Bits =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2</a:t>
            </a:r>
            <a:r>
              <a:rPr b="1" lang="en-GB" sz="1600" spc="-1" strike="noStrike" baseline="30000">
                <a:solidFill>
                  <a:schemeClr val="dk1"/>
                </a:solidFill>
                <a:latin typeface="Quicksand"/>
                <a:ea typeface="Quicksand"/>
              </a:rPr>
              <a:t>3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2 × 2 × 2 = 8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Nehmen wir ein Beispiel.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Ein Bitmap-Bild hat eine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Farbtiefe von 3 Bit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. Wie viele Farben können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maximal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mit 3 Bit dargestellt werden? </a:t>
            </a: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 algn="ctr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Anzahl der Kombinationen von </a:t>
            </a:r>
            <a:r>
              <a:rPr b="1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3 </a:t>
            </a:r>
            <a:r>
              <a:rPr b="0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Bits = </a:t>
            </a:r>
            <a:r>
              <a:rPr b="1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2</a:t>
            </a:r>
            <a:r>
              <a:rPr b="1" lang="en-GB" sz="1600" spc="-1" strike="noStrike" baseline="30000">
                <a:solidFill>
                  <a:srgbClr val="000000"/>
                </a:solidFill>
                <a:latin typeface="Quicksand"/>
                <a:ea typeface="Quicksand"/>
              </a:rPr>
              <a:t>3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2 × 2 × 2 = 8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Ein Bild </a:t>
            </a:r>
            <a:r>
              <a:rPr b="1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mit 3 Bit Farbtiefe </a:t>
            </a:r>
            <a:r>
              <a:rPr b="0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kann maximal </a:t>
            </a:r>
            <a:r>
              <a:rPr b="1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8 Farben </a:t>
            </a:r>
            <a:r>
              <a:rPr b="0" lang="en-GB" sz="1600" spc="-1" strike="noStrike">
                <a:solidFill>
                  <a:srgbClr val="000000"/>
                </a:solidFill>
                <a:latin typeface="Quicksand"/>
                <a:ea typeface="Quicksand"/>
              </a:rPr>
              <a:t>haben.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Nehmen wir ein Beispiel.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Ein Bitmap-Bild hat eine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Farbtiefe von 3 Bit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. Wie viele Farben können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maximal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mit 3 Bit dargestellt werden? </a:t>
            </a:r>
            <a:br>
              <a:rPr sz="1800"/>
            </a:b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225;p31" descr=""/>
          <p:cNvPicPr/>
          <p:nvPr/>
        </p:nvPicPr>
        <p:blipFill>
          <a:blip r:embed="rId1"/>
          <a:stretch/>
        </p:blipFill>
        <p:spPr>
          <a:xfrm>
            <a:off x="4741920" y="1011600"/>
            <a:ext cx="4085640" cy="2723760"/>
          </a:xfrm>
          <a:prstGeom prst="rect">
            <a:avLst/>
          </a:prstGeom>
          <a:ln w="0">
            <a:noFill/>
          </a:ln>
        </p:spPr>
      </p:pic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Die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Farbtiefe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eines Bildes kann sich auf die Qualität des Bildes auswirken.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Dieses Bild hat eine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Farbtiefe von 1 Bit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. Das bedeutet, dass es nur schwarze und weiße Pixel hat.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233;p32" descr=""/>
          <p:cNvPicPr/>
          <p:nvPr/>
        </p:nvPicPr>
        <p:blipFill>
          <a:blip r:embed="rId1"/>
          <a:stretch/>
        </p:blipFill>
        <p:spPr>
          <a:xfrm>
            <a:off x="4741920" y="1011600"/>
            <a:ext cx="4085640" cy="2723760"/>
          </a:xfrm>
          <a:prstGeom prst="rect">
            <a:avLst/>
          </a:prstGeom>
          <a:ln w="0">
            <a:noFill/>
          </a:ln>
        </p:spPr>
      </p:pic>
      <p:pic>
        <p:nvPicPr>
          <p:cNvPr id="135" name="Google Shape;234;p32" descr=""/>
          <p:cNvPicPr/>
          <p:nvPr/>
        </p:nvPicPr>
        <p:blipFill>
          <a:blip r:embed="rId2"/>
          <a:stretch/>
        </p:blipFill>
        <p:spPr>
          <a:xfrm>
            <a:off x="4741920" y="3735720"/>
            <a:ext cx="3344040" cy="31392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Dies ist ein Bild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mit 4 Bit Farbtiefe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. Es hat nur 16 Farben.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Die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Farbkarte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für das Bild ist unterhalb des Bildes zu sehen.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Frage 1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Es wird eine Textdatei erstellt und mit 8-Bit-ASCII kodiert. Die Datei enthält 142 Zeichen einschließlich Leerzeichen. Wie groß ist die Dateigröße (in Bytes) der Textdatei?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Frage 2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Die gleiche Datei ist mit 16-Bit-Unicode kodiert. Wie groß ist die Dateigröße (in Bytes) der Textdatei?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Berechnen der Dateigröße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Starter-Aktivität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242;p33" descr=""/>
          <p:cNvPicPr/>
          <p:nvPr/>
        </p:nvPicPr>
        <p:blipFill>
          <a:blip r:embed="rId1"/>
          <a:stretch/>
        </p:blipFill>
        <p:spPr>
          <a:xfrm>
            <a:off x="4741920" y="1011600"/>
            <a:ext cx="4085640" cy="2723760"/>
          </a:xfrm>
          <a:prstGeom prst="rect">
            <a:avLst/>
          </a:prstGeom>
          <a:ln w="0">
            <a:noFill/>
          </a:ln>
        </p:spPr>
      </p:pic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Dies ist ein Bild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mit 8 Bit Farbtiefe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. Es handelt sich jedoch um ein Graustufenbild. Das bedeutet, dass es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256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Grautöne zur Darstellung des Bildes verwendet.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250;p34" descr=""/>
          <p:cNvPicPr/>
          <p:nvPr/>
        </p:nvPicPr>
        <p:blipFill>
          <a:blip r:embed="rId1"/>
          <a:stretch/>
        </p:blipFill>
        <p:spPr>
          <a:xfrm>
            <a:off x="4746960" y="1011600"/>
            <a:ext cx="4085640" cy="2723760"/>
          </a:xfrm>
          <a:prstGeom prst="rect">
            <a:avLst/>
          </a:prstGeom>
          <a:ln w="0">
            <a:noFill/>
          </a:ln>
        </p:spPr>
      </p:pic>
      <p:sp>
        <p:nvSpPr>
          <p:cNvPr id="144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Dies ist ein Bild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mit 8 Bit Farbtiefe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. Es verwendet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256 Farben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zur Darstellung des Bildes.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Bilder mit einer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Farbtiefe von 8 Bit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sind im Allgemeinen für webbasierte Bilder akzeptabel. Hochwertige Fotos für den Druck haben in der Regel eine Farbtiefe von 16, 24 oder 32 Bit. 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Benutzen Sie das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Arbeitsblatt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, wo Anleitung für die Änderung der Bittiefe von Bildern in GIMP (einem Bildbearbeitungsprogramm) erklärt wird.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0" name="Google Shape;261;p35" descr=""/>
          <p:cNvPicPr/>
          <p:nvPr/>
        </p:nvPicPr>
        <p:blipFill>
          <a:blip r:embed="rId1"/>
          <a:stretch/>
        </p:blipFill>
        <p:spPr>
          <a:xfrm>
            <a:off x="5006160" y="722160"/>
            <a:ext cx="3793320" cy="369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2" name="Google Shape;267;p36" descr=""/>
          <p:cNvPicPr/>
          <p:nvPr/>
        </p:nvPicPr>
        <p:blipFill>
          <a:blip r:embed="rId1"/>
          <a:stretch/>
        </p:blipFill>
        <p:spPr>
          <a:xfrm>
            <a:off x="4983480" y="1099800"/>
            <a:ext cx="3383640" cy="2252160"/>
          </a:xfrm>
          <a:prstGeom prst="rect">
            <a:avLst/>
          </a:prstGeom>
          <a:ln w="0">
            <a:noFill/>
          </a:ln>
        </p:spPr>
      </p:pic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Die Bildauflösung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kann als 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Anzahl der Pixel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ausgedrückt werden, die ein Bild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pro Zoll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enthält.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Zoll heisst in Englisch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inch.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Zum Beispiel,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100 Pixel pro Zoll (100ppi)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Google Shape;270;p36"/>
          <p:cNvSpPr/>
          <p:nvPr/>
        </p:nvSpPr>
        <p:spPr>
          <a:xfrm>
            <a:off x="5040000" y="858600"/>
            <a:ext cx="5346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Quicksand"/>
                <a:ea typeface="Quicksand"/>
              </a:rPr>
              <a:t>1 Zoll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6" name="Google Shape;271;p36"/>
          <p:cNvCxnSpPr/>
          <p:nvPr/>
        </p:nvCxnSpPr>
        <p:spPr>
          <a:xfrm flipV="1">
            <a:off x="4988520" y="790920"/>
            <a:ext cx="360" cy="309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157" name="Google Shape;272;p36"/>
          <p:cNvCxnSpPr/>
          <p:nvPr/>
        </p:nvCxnSpPr>
        <p:spPr>
          <a:xfrm flipV="1">
            <a:off x="5640120" y="790920"/>
            <a:ext cx="360" cy="309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158" name="Google Shape;273;p36"/>
          <p:cNvCxnSpPr/>
          <p:nvPr/>
        </p:nvCxnSpPr>
        <p:spPr>
          <a:xfrm>
            <a:off x="4989600" y="794880"/>
            <a:ext cx="649080" cy="360"/>
          </a:xfrm>
          <a:prstGeom prst="straightConnector1">
            <a:avLst/>
          </a:prstGeom>
          <a:ln w="9525">
            <a:solidFill>
              <a:srgbClr val="000000"/>
            </a:solidFill>
            <a:prstDash val="dot"/>
            <a:round/>
            <a:headEnd len="med" type="triangle" w="med"/>
            <a:tailEnd len="med" type="stealth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0" name="Google Shape;279;p37" descr=""/>
          <p:cNvPicPr/>
          <p:nvPr/>
        </p:nvPicPr>
        <p:blipFill>
          <a:blip r:embed="rId1"/>
          <a:stretch/>
        </p:blipFill>
        <p:spPr>
          <a:xfrm>
            <a:off x="4983480" y="1099800"/>
            <a:ext cx="3383640" cy="2252160"/>
          </a:xfrm>
          <a:prstGeom prst="rect">
            <a:avLst/>
          </a:prstGeom>
          <a:ln w="0">
            <a:noFill/>
          </a:ln>
        </p:spPr>
      </p:pic>
      <p:cxnSp>
        <p:nvCxnSpPr>
          <p:cNvPr id="161" name="Google Shape;280;p37"/>
          <p:cNvCxnSpPr/>
          <p:nvPr/>
        </p:nvCxnSpPr>
        <p:spPr>
          <a:xfrm>
            <a:off x="5072400" y="1004400"/>
            <a:ext cx="1054800" cy="360"/>
          </a:xfrm>
          <a:prstGeom prst="straightConnector1">
            <a:avLst/>
          </a:prstGeom>
          <a:ln w="38100">
            <a:solidFill>
              <a:srgbClr val="000000"/>
            </a:solidFill>
            <a:round/>
            <a:headEnd len="med" type="stealth" w="med"/>
          </a:ln>
        </p:spPr>
      </p:cxnSp>
      <p:cxnSp>
        <p:nvCxnSpPr>
          <p:cNvPr id="162" name="Google Shape;281;p37"/>
          <p:cNvCxnSpPr/>
          <p:nvPr/>
        </p:nvCxnSpPr>
        <p:spPr>
          <a:xfrm>
            <a:off x="7206120" y="1004400"/>
            <a:ext cx="1054440" cy="360"/>
          </a:xfrm>
          <a:prstGeom prst="straightConnector1">
            <a:avLst/>
          </a:prstGeom>
          <a:ln w="38100">
            <a:solidFill>
              <a:srgbClr val="000000"/>
            </a:solidFill>
            <a:round/>
            <a:tailEnd len="med" type="stealth" w="med"/>
          </a:ln>
        </p:spPr>
      </p:cxnSp>
      <p:cxnSp>
        <p:nvCxnSpPr>
          <p:cNvPr id="163" name="Google Shape;282;p37"/>
          <p:cNvCxnSpPr/>
          <p:nvPr/>
        </p:nvCxnSpPr>
        <p:spPr>
          <a:xfrm flipV="1">
            <a:off x="8440200" y="1131840"/>
            <a:ext cx="360" cy="778680"/>
          </a:xfrm>
          <a:prstGeom prst="straightConnector1">
            <a:avLst/>
          </a:prstGeom>
          <a:ln w="38100">
            <a:solidFill>
              <a:srgbClr val="000000"/>
            </a:solidFill>
            <a:round/>
            <a:tailEnd len="med" type="stealth" w="med"/>
          </a:ln>
        </p:spPr>
      </p:cxnSp>
      <p:cxnSp>
        <p:nvCxnSpPr>
          <p:cNvPr id="164" name="Google Shape;283;p37"/>
          <p:cNvCxnSpPr/>
          <p:nvPr/>
        </p:nvCxnSpPr>
        <p:spPr>
          <a:xfrm flipV="1">
            <a:off x="8440200" y="2503440"/>
            <a:ext cx="360" cy="778680"/>
          </a:xfrm>
          <a:prstGeom prst="straightConnector1">
            <a:avLst/>
          </a:prstGeom>
          <a:ln w="38100">
            <a:solidFill>
              <a:srgbClr val="000000"/>
            </a:solidFill>
            <a:round/>
            <a:headEnd len="med" type="stealth" w="med"/>
          </a:ln>
        </p:spPr>
      </p:cxnSp>
      <p:sp>
        <p:nvSpPr>
          <p:cNvPr id="165" name="Google Shape;284;p37"/>
          <p:cNvSpPr/>
          <p:nvPr/>
        </p:nvSpPr>
        <p:spPr>
          <a:xfrm>
            <a:off x="6177600" y="800640"/>
            <a:ext cx="99792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Quicksand"/>
                <a:ea typeface="Quicksand"/>
              </a:rPr>
              <a:t>Breite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Google Shape;285;p37"/>
          <p:cNvSpPr/>
          <p:nvPr/>
        </p:nvSpPr>
        <p:spPr>
          <a:xfrm>
            <a:off x="7968240" y="2019600"/>
            <a:ext cx="997920" cy="317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Quicksand"/>
                <a:ea typeface="Quicksand"/>
              </a:rPr>
              <a:t>Höhe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Die Bildauflösung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kann aber auch ausgedrückt werden, indem man 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Anzahl der Pixel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über 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Breite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eines Bildes durch 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Anzahl der Pixel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über 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Höhe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des Bildes angibt.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Zum Beispiel,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800 × 600 Pixel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0" name="Google Shape;293;p38" descr=""/>
          <p:cNvPicPr/>
          <p:nvPr/>
        </p:nvPicPr>
        <p:blipFill>
          <a:blip r:embed="rId1"/>
          <a:stretch/>
        </p:blipFill>
        <p:spPr>
          <a:xfrm>
            <a:off x="4983480" y="1099800"/>
            <a:ext cx="3383640" cy="2252160"/>
          </a:xfrm>
          <a:prstGeom prst="rect">
            <a:avLst/>
          </a:prstGeom>
          <a:ln w="0">
            <a:noFill/>
          </a:ln>
        </p:spPr>
      </p:pic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Diese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beiden Werte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sind wichtig, weil sie bestimmen, wie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klar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das Bild sein wird.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Sie bestimmen auch 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physische Größe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des Bildes beim Druck.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Hier haben wir ein Bild mit den Abmessungen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10 × 10 Pixel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Die Anzahl der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Pixel pro Zoll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beträgt ebenfalls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10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Das bedeutet, dass 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Druckgröße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des Bildes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1 Zoll × 1 Zoll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beträgt.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75" name="Google Shape;302;p39" descr=""/>
          <p:cNvPicPr/>
          <p:nvPr/>
        </p:nvPicPr>
        <p:blipFill>
          <a:blip r:embed="rId1"/>
          <a:stretch/>
        </p:blipFill>
        <p:spPr>
          <a:xfrm>
            <a:off x="5066280" y="1170000"/>
            <a:ext cx="798480" cy="731520"/>
          </a:xfrm>
          <a:prstGeom prst="rect">
            <a:avLst/>
          </a:prstGeom>
          <a:ln w="0">
            <a:noFill/>
          </a:ln>
        </p:spPr>
      </p:pic>
      <p:sp>
        <p:nvSpPr>
          <p:cNvPr id="176" name="Google Shape;303;p39"/>
          <p:cNvSpPr/>
          <p:nvPr/>
        </p:nvSpPr>
        <p:spPr>
          <a:xfrm>
            <a:off x="5198400" y="858600"/>
            <a:ext cx="5346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Quicksand"/>
                <a:ea typeface="Quicksand"/>
              </a:rPr>
              <a:t>1 Zoll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7" name="Google Shape;304;p39"/>
          <p:cNvCxnSpPr/>
          <p:nvPr/>
        </p:nvCxnSpPr>
        <p:spPr>
          <a:xfrm flipV="1">
            <a:off x="5065920" y="862920"/>
            <a:ext cx="360" cy="309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178" name="Google Shape;305;p39"/>
          <p:cNvCxnSpPr/>
          <p:nvPr/>
        </p:nvCxnSpPr>
        <p:spPr>
          <a:xfrm flipV="1">
            <a:off x="5865120" y="862920"/>
            <a:ext cx="360" cy="309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179" name="Google Shape;306;p39"/>
          <p:cNvCxnSpPr/>
          <p:nvPr/>
        </p:nvCxnSpPr>
        <p:spPr>
          <a:xfrm>
            <a:off x="5141160" y="862920"/>
            <a:ext cx="649080" cy="360"/>
          </a:xfrm>
          <a:prstGeom prst="straightConnector1">
            <a:avLst/>
          </a:prstGeom>
          <a:ln w="9525">
            <a:solidFill>
              <a:srgbClr val="000000"/>
            </a:solidFill>
            <a:prstDash val="dot"/>
            <a:round/>
            <a:headEnd len="med" type="triangle" w="med"/>
            <a:tailEnd len="med" type="stealth" w="med"/>
          </a:ln>
        </p:spPr>
      </p:cxnSp>
      <p:sp>
        <p:nvSpPr>
          <p:cNvPr id="180" name="Google Shape;307;p39"/>
          <p:cNvSpPr/>
          <p:nvPr/>
        </p:nvSpPr>
        <p:spPr>
          <a:xfrm rot="5400000">
            <a:off x="5757480" y="1397520"/>
            <a:ext cx="5346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Quicksand"/>
                <a:ea typeface="Quicksand"/>
              </a:rPr>
              <a:t>1 Zoll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1" name="Google Shape;308;p39"/>
          <p:cNvCxnSpPr/>
          <p:nvPr/>
        </p:nvCxnSpPr>
        <p:spPr>
          <a:xfrm flipH="1">
            <a:off x="5873400" y="1180440"/>
            <a:ext cx="30312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182" name="Google Shape;309;p39"/>
          <p:cNvCxnSpPr/>
          <p:nvPr/>
        </p:nvCxnSpPr>
        <p:spPr>
          <a:xfrm flipH="1">
            <a:off x="5866200" y="1900080"/>
            <a:ext cx="30348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183" name="Google Shape;310;p39"/>
          <p:cNvCxnSpPr/>
          <p:nvPr/>
        </p:nvCxnSpPr>
        <p:spPr>
          <a:xfrm>
            <a:off x="6169320" y="1289160"/>
            <a:ext cx="360" cy="529200"/>
          </a:xfrm>
          <a:prstGeom prst="straightConnector1">
            <a:avLst/>
          </a:prstGeom>
          <a:ln w="9525">
            <a:solidFill>
              <a:srgbClr val="000000"/>
            </a:solidFill>
            <a:prstDash val="dot"/>
            <a:round/>
            <a:headEnd len="med" type="triangle" w="med"/>
            <a:tailEnd len="med" type="stealth" w="med"/>
          </a:ln>
        </p:spPr>
      </p:cxnSp>
      <p:sp>
        <p:nvSpPr>
          <p:cNvPr id="184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Wenn Sie 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Pixel pro Zoll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auf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20 verdoppeln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,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halbiert sich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die Druckgröße.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Das liegt daran, dass das Bild immer noch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10 mal 10 Pixel groß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ist, aber die Anzahl der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Pixel pro Zoll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gestiegen ist.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7" name="Google Shape;318;p40" descr=""/>
          <p:cNvPicPr/>
          <p:nvPr/>
        </p:nvPicPr>
        <p:blipFill>
          <a:blip r:embed="rId1"/>
          <a:stretch/>
        </p:blipFill>
        <p:spPr>
          <a:xfrm>
            <a:off x="5066280" y="1170000"/>
            <a:ext cx="417240" cy="382320"/>
          </a:xfrm>
          <a:prstGeom prst="rect">
            <a:avLst/>
          </a:prstGeom>
          <a:ln w="0">
            <a:noFill/>
          </a:ln>
        </p:spPr>
      </p:pic>
      <p:sp>
        <p:nvSpPr>
          <p:cNvPr id="188" name="Google Shape;319;p40"/>
          <p:cNvSpPr/>
          <p:nvPr/>
        </p:nvSpPr>
        <p:spPr>
          <a:xfrm>
            <a:off x="5198400" y="858600"/>
            <a:ext cx="5346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Quicksand"/>
                <a:ea typeface="Quicksand"/>
              </a:rPr>
              <a:t>1 Zoll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89" name="Google Shape;320;p40"/>
          <p:cNvCxnSpPr/>
          <p:nvPr/>
        </p:nvCxnSpPr>
        <p:spPr>
          <a:xfrm flipV="1">
            <a:off x="5065920" y="862920"/>
            <a:ext cx="360" cy="309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190" name="Google Shape;321;p40"/>
          <p:cNvCxnSpPr/>
          <p:nvPr/>
        </p:nvCxnSpPr>
        <p:spPr>
          <a:xfrm flipV="1">
            <a:off x="5865120" y="862920"/>
            <a:ext cx="360" cy="309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191" name="Google Shape;322;p40"/>
          <p:cNvCxnSpPr/>
          <p:nvPr/>
        </p:nvCxnSpPr>
        <p:spPr>
          <a:xfrm>
            <a:off x="5141160" y="862920"/>
            <a:ext cx="649080" cy="360"/>
          </a:xfrm>
          <a:prstGeom prst="straightConnector1">
            <a:avLst/>
          </a:prstGeom>
          <a:ln w="9525">
            <a:solidFill>
              <a:srgbClr val="000000"/>
            </a:solidFill>
            <a:prstDash val="dot"/>
            <a:round/>
            <a:headEnd len="med" type="triangle" w="med"/>
            <a:tailEnd len="med" type="stealth" w="med"/>
          </a:ln>
        </p:spPr>
      </p:cxnSp>
      <p:sp>
        <p:nvSpPr>
          <p:cNvPr id="192" name="Google Shape;323;p40"/>
          <p:cNvSpPr/>
          <p:nvPr/>
        </p:nvSpPr>
        <p:spPr>
          <a:xfrm rot="5400000">
            <a:off x="5757480" y="1397520"/>
            <a:ext cx="5346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Quicksand"/>
                <a:ea typeface="Quicksand"/>
              </a:rPr>
              <a:t>1 Zoll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93" name="Google Shape;324;p40"/>
          <p:cNvCxnSpPr/>
          <p:nvPr/>
        </p:nvCxnSpPr>
        <p:spPr>
          <a:xfrm flipH="1">
            <a:off x="5873400" y="1180440"/>
            <a:ext cx="30312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194" name="Google Shape;325;p40"/>
          <p:cNvCxnSpPr/>
          <p:nvPr/>
        </p:nvCxnSpPr>
        <p:spPr>
          <a:xfrm flipH="1">
            <a:off x="5866200" y="1900080"/>
            <a:ext cx="30348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195" name="Google Shape;326;p40"/>
          <p:cNvCxnSpPr/>
          <p:nvPr/>
        </p:nvCxnSpPr>
        <p:spPr>
          <a:xfrm>
            <a:off x="6169320" y="1289160"/>
            <a:ext cx="360" cy="529200"/>
          </a:xfrm>
          <a:prstGeom prst="straightConnector1">
            <a:avLst/>
          </a:prstGeom>
          <a:ln w="9525">
            <a:solidFill>
              <a:srgbClr val="000000"/>
            </a:solidFill>
            <a:prstDash val="dot"/>
            <a:round/>
            <a:headEnd len="med" type="triangle" w="med"/>
            <a:tailEnd len="med" type="stealth" w="med"/>
          </a:ln>
        </p:spPr>
      </p:cxnSp>
      <p:sp>
        <p:nvSpPr>
          <p:cNvPr id="19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Wenn Sie 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Pixel pro Zoll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auf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5 Pixel halbieren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, wird das Bild beim Druck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doppelt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so groß sein.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9" name="Google Shape;334;p41" descr=""/>
          <p:cNvPicPr/>
          <p:nvPr/>
        </p:nvPicPr>
        <p:blipFill>
          <a:blip r:embed="rId1"/>
          <a:stretch/>
        </p:blipFill>
        <p:spPr>
          <a:xfrm>
            <a:off x="5066280" y="1170000"/>
            <a:ext cx="1602720" cy="1468080"/>
          </a:xfrm>
          <a:prstGeom prst="rect">
            <a:avLst/>
          </a:prstGeom>
          <a:ln w="0">
            <a:noFill/>
          </a:ln>
        </p:spPr>
      </p:pic>
      <p:sp>
        <p:nvSpPr>
          <p:cNvPr id="200" name="Google Shape;335;p41"/>
          <p:cNvSpPr/>
          <p:nvPr/>
        </p:nvSpPr>
        <p:spPr>
          <a:xfrm>
            <a:off x="5198400" y="858600"/>
            <a:ext cx="5346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Quicksand"/>
                <a:ea typeface="Quicksand"/>
              </a:rPr>
              <a:t>1 Zoll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1" name="Google Shape;336;p41"/>
          <p:cNvCxnSpPr/>
          <p:nvPr/>
        </p:nvCxnSpPr>
        <p:spPr>
          <a:xfrm flipV="1">
            <a:off x="5065920" y="862920"/>
            <a:ext cx="360" cy="309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202" name="Google Shape;337;p41"/>
          <p:cNvCxnSpPr/>
          <p:nvPr/>
        </p:nvCxnSpPr>
        <p:spPr>
          <a:xfrm flipV="1">
            <a:off x="5865120" y="862920"/>
            <a:ext cx="360" cy="309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203" name="Google Shape;338;p41"/>
          <p:cNvCxnSpPr/>
          <p:nvPr/>
        </p:nvCxnSpPr>
        <p:spPr>
          <a:xfrm>
            <a:off x="5141160" y="862920"/>
            <a:ext cx="649080" cy="360"/>
          </a:xfrm>
          <a:prstGeom prst="straightConnector1">
            <a:avLst/>
          </a:prstGeom>
          <a:ln w="9525">
            <a:solidFill>
              <a:srgbClr val="000000"/>
            </a:solidFill>
            <a:prstDash val="dot"/>
            <a:round/>
            <a:headEnd len="med" type="triangle" w="med"/>
            <a:tailEnd len="med" type="stealth" w="med"/>
          </a:ln>
        </p:spPr>
      </p:cxnSp>
      <p:sp>
        <p:nvSpPr>
          <p:cNvPr id="204" name="Google Shape;339;p41"/>
          <p:cNvSpPr/>
          <p:nvPr/>
        </p:nvSpPr>
        <p:spPr>
          <a:xfrm rot="5400000">
            <a:off x="6560280" y="1397520"/>
            <a:ext cx="5346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Quicksand"/>
                <a:ea typeface="Quicksand"/>
              </a:rPr>
              <a:t>1 Zoll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5" name="Google Shape;340;p41"/>
          <p:cNvCxnSpPr/>
          <p:nvPr/>
        </p:nvCxnSpPr>
        <p:spPr>
          <a:xfrm flipH="1">
            <a:off x="6676200" y="1180440"/>
            <a:ext cx="30312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206" name="Google Shape;341;p41"/>
          <p:cNvCxnSpPr/>
          <p:nvPr/>
        </p:nvCxnSpPr>
        <p:spPr>
          <a:xfrm flipH="1">
            <a:off x="6669000" y="1900080"/>
            <a:ext cx="30348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207" name="Google Shape;342;p41"/>
          <p:cNvCxnSpPr/>
          <p:nvPr/>
        </p:nvCxnSpPr>
        <p:spPr>
          <a:xfrm>
            <a:off x="6972120" y="1289160"/>
            <a:ext cx="360" cy="529200"/>
          </a:xfrm>
          <a:prstGeom prst="straightConnector1">
            <a:avLst/>
          </a:prstGeom>
          <a:ln w="9525">
            <a:solidFill>
              <a:srgbClr val="000000"/>
            </a:solidFill>
            <a:prstDash val="dot"/>
            <a:round/>
            <a:headEnd len="med" type="triangle" w="med"/>
            <a:tailEnd len="med" type="stealth" w="med"/>
          </a:ln>
        </p:spPr>
      </p:cxnSp>
      <p:sp>
        <p:nvSpPr>
          <p:cNvPr id="208" name="Google Shape;343;p41"/>
          <p:cNvSpPr/>
          <p:nvPr/>
        </p:nvSpPr>
        <p:spPr>
          <a:xfrm>
            <a:off x="6001200" y="858600"/>
            <a:ext cx="5346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Quicksand"/>
                <a:ea typeface="Quicksand"/>
              </a:rPr>
              <a:t>1 Zoll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09" name="Google Shape;344;p41"/>
          <p:cNvCxnSpPr/>
          <p:nvPr/>
        </p:nvCxnSpPr>
        <p:spPr>
          <a:xfrm flipV="1">
            <a:off x="5868720" y="862920"/>
            <a:ext cx="360" cy="309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210" name="Google Shape;345;p41"/>
          <p:cNvCxnSpPr/>
          <p:nvPr/>
        </p:nvCxnSpPr>
        <p:spPr>
          <a:xfrm flipV="1">
            <a:off x="6667920" y="862920"/>
            <a:ext cx="360" cy="3099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211" name="Google Shape;346;p41"/>
          <p:cNvCxnSpPr/>
          <p:nvPr/>
        </p:nvCxnSpPr>
        <p:spPr>
          <a:xfrm>
            <a:off x="5943960" y="862920"/>
            <a:ext cx="649080" cy="360"/>
          </a:xfrm>
          <a:prstGeom prst="straightConnector1">
            <a:avLst/>
          </a:prstGeom>
          <a:ln w="9525">
            <a:solidFill>
              <a:srgbClr val="000000"/>
            </a:solidFill>
            <a:prstDash val="dot"/>
            <a:round/>
            <a:headEnd len="med" type="triangle" w="med"/>
            <a:tailEnd len="med" type="stealth" w="med"/>
          </a:ln>
        </p:spPr>
      </p:cxnSp>
      <p:sp>
        <p:nvSpPr>
          <p:cNvPr id="212" name="Google Shape;347;p41"/>
          <p:cNvSpPr/>
          <p:nvPr/>
        </p:nvSpPr>
        <p:spPr>
          <a:xfrm rot="5400000">
            <a:off x="6560280" y="2121120"/>
            <a:ext cx="534600" cy="3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5720" rIns="457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rgbClr val="000000"/>
                </a:solidFill>
                <a:latin typeface="Quicksand"/>
                <a:ea typeface="Quicksand"/>
              </a:rPr>
              <a:t>1 Zoll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13" name="Google Shape;348;p41"/>
          <p:cNvCxnSpPr/>
          <p:nvPr/>
        </p:nvCxnSpPr>
        <p:spPr>
          <a:xfrm flipH="1">
            <a:off x="6676200" y="1903680"/>
            <a:ext cx="30312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214" name="Google Shape;349;p41"/>
          <p:cNvCxnSpPr/>
          <p:nvPr/>
        </p:nvCxnSpPr>
        <p:spPr>
          <a:xfrm flipH="1">
            <a:off x="6669000" y="2623320"/>
            <a:ext cx="30348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215" name="Google Shape;350;p41"/>
          <p:cNvCxnSpPr/>
          <p:nvPr/>
        </p:nvCxnSpPr>
        <p:spPr>
          <a:xfrm>
            <a:off x="6972120" y="2012400"/>
            <a:ext cx="360" cy="529200"/>
          </a:xfrm>
          <a:prstGeom prst="straightConnector1">
            <a:avLst/>
          </a:prstGeom>
          <a:ln w="9525">
            <a:solidFill>
              <a:srgbClr val="000000"/>
            </a:solidFill>
            <a:prstDash val="dot"/>
            <a:round/>
            <a:headEnd len="med" type="triangle" w="med"/>
            <a:tailEnd len="med" type="stealth" w="med"/>
          </a:ln>
        </p:spPr>
      </p:cxnSp>
      <p:sp>
        <p:nvSpPr>
          <p:cNvPr id="21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Bilder, die im Verlagswesen verwendet werden, haben in der Regel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300 Pixel pro Zoll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Diese wird of mit der Einheit dpi beschrieben = Dots per inch (Punkte pro inch)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Dadurch wird sichergestellt, dass die Bilder beim Druck eine hohe Qualität aufweisen.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9" name="Google Shape;358;p42" descr=""/>
          <p:cNvPicPr/>
          <p:nvPr/>
        </p:nvPicPr>
        <p:blipFill>
          <a:blip r:embed="rId1"/>
          <a:stretch/>
        </p:blipFill>
        <p:spPr>
          <a:xfrm>
            <a:off x="4390920" y="1160280"/>
            <a:ext cx="4431600" cy="2954160"/>
          </a:xfrm>
          <a:prstGeom prst="rect">
            <a:avLst/>
          </a:prstGeom>
          <a:ln w="0">
            <a:noFill/>
          </a:ln>
        </p:spPr>
      </p:pic>
      <p:sp>
        <p:nvSpPr>
          <p:cNvPr id="22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Frage 1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Es wird eine Textdatei erstellt und mit 8-Bit-ASCII kodiert. Die Datei enthält 142 Zeichen einschließlich Leerzeichen. Wie groß ist die Dateigröße (in Bytes) der Textdatei?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Frage 2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Die gleiche Datei ist mit 16-Bit-Unicode kodiert. Wie groß ist die Dateigröße (in Bytes) der Textdatei?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Berechnen der Dateigröße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Antwort 1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142 Bytes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br>
              <a:rPr sz="1600"/>
            </a:b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Antwort 2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284 Bytes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Starter-Aktivität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Für das Web erstellte Bilder verwenden in der Regel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72 Pixel pro Zoll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Wenn Sie jedoch mit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Pixeln pro Zoll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Bildschirmdarstellung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experimentieren, werden Sie feststellen, dass 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Abmessungen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des Bildes (in Pixeln) viel wichtiger sind als die Pixel pro Zoll.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3" name="Google Shape;366;p43" descr=""/>
          <p:cNvPicPr/>
          <p:nvPr/>
        </p:nvPicPr>
        <p:blipFill>
          <a:blip r:embed="rId1"/>
          <a:stretch/>
        </p:blipFill>
        <p:spPr>
          <a:xfrm>
            <a:off x="4559760" y="1170000"/>
            <a:ext cx="4431600" cy="2954160"/>
          </a:xfrm>
          <a:prstGeom prst="rect">
            <a:avLst/>
          </a:prstGeom>
          <a:ln w="0">
            <a:noFill/>
          </a:ln>
        </p:spPr>
      </p:pic>
      <p:sp>
        <p:nvSpPr>
          <p:cNvPr id="224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Jedes der Bilder hier ist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200 × 200 Pixel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groß.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Allerdings haben sie alle unterschiedliche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Pixel pro Zoll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Beachten Sie, dass ihre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Größe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Qualität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in jedem Bild gleich geblieben sind.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7" name="Google Shape;374;p44" descr=""/>
          <p:cNvPicPr/>
          <p:nvPr/>
        </p:nvPicPr>
        <p:blipFill>
          <a:blip r:embed="rId1"/>
          <a:stretch/>
        </p:blipFill>
        <p:spPr>
          <a:xfrm>
            <a:off x="4572000" y="1017720"/>
            <a:ext cx="1904760" cy="1904760"/>
          </a:xfrm>
          <a:prstGeom prst="rect">
            <a:avLst/>
          </a:prstGeom>
          <a:ln w="0">
            <a:noFill/>
          </a:ln>
        </p:spPr>
      </p:pic>
      <p:pic>
        <p:nvPicPr>
          <p:cNvPr id="228" name="Google Shape;375;p44" descr=""/>
          <p:cNvPicPr/>
          <p:nvPr/>
        </p:nvPicPr>
        <p:blipFill>
          <a:blip r:embed="rId2"/>
          <a:stretch/>
        </p:blipFill>
        <p:spPr>
          <a:xfrm>
            <a:off x="6917760" y="1023120"/>
            <a:ext cx="1904760" cy="1904760"/>
          </a:xfrm>
          <a:prstGeom prst="rect">
            <a:avLst/>
          </a:prstGeom>
          <a:ln w="0">
            <a:noFill/>
          </a:ln>
        </p:spPr>
      </p:pic>
      <p:pic>
        <p:nvPicPr>
          <p:cNvPr id="229" name="Google Shape;376;p44" descr=""/>
          <p:cNvPicPr/>
          <p:nvPr/>
        </p:nvPicPr>
        <p:blipFill>
          <a:blip r:embed="rId3"/>
          <a:stretch/>
        </p:blipFill>
        <p:spPr>
          <a:xfrm>
            <a:off x="5670720" y="3073680"/>
            <a:ext cx="1904760" cy="1904760"/>
          </a:xfrm>
          <a:prstGeom prst="rect">
            <a:avLst/>
          </a:prstGeom>
          <a:ln w="0">
            <a:noFill/>
          </a:ln>
        </p:spPr>
      </p:pic>
      <p:sp>
        <p:nvSpPr>
          <p:cNvPr id="230" name="Google Shape;377;p44"/>
          <p:cNvSpPr/>
          <p:nvPr/>
        </p:nvSpPr>
        <p:spPr>
          <a:xfrm>
            <a:off x="4585320" y="2922840"/>
            <a:ext cx="91980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72ppi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Google Shape;378;p44"/>
          <p:cNvSpPr/>
          <p:nvPr/>
        </p:nvSpPr>
        <p:spPr>
          <a:xfrm>
            <a:off x="7902720" y="2922840"/>
            <a:ext cx="91980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200ppi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Google Shape;379;p44"/>
          <p:cNvSpPr/>
          <p:nvPr/>
        </p:nvSpPr>
        <p:spPr>
          <a:xfrm>
            <a:off x="7575480" y="4578480"/>
            <a:ext cx="91980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300ppi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Wenn Sie diese Bilder jedoch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ausdrucken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, werden sie in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drei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verschiedenen Größen gedruckt.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6" name="Google Shape;387;p45" descr=""/>
          <p:cNvPicPr/>
          <p:nvPr/>
        </p:nvPicPr>
        <p:blipFill>
          <a:blip r:embed="rId1"/>
          <a:stretch/>
        </p:blipFill>
        <p:spPr>
          <a:xfrm>
            <a:off x="4572000" y="1017720"/>
            <a:ext cx="1904760" cy="1904760"/>
          </a:xfrm>
          <a:prstGeom prst="rect">
            <a:avLst/>
          </a:prstGeom>
          <a:ln w="0">
            <a:noFill/>
          </a:ln>
        </p:spPr>
      </p:pic>
      <p:pic>
        <p:nvPicPr>
          <p:cNvPr id="237" name="Google Shape;388;p45" descr=""/>
          <p:cNvPicPr/>
          <p:nvPr/>
        </p:nvPicPr>
        <p:blipFill>
          <a:blip r:embed="rId2"/>
          <a:stretch/>
        </p:blipFill>
        <p:spPr>
          <a:xfrm>
            <a:off x="6917760" y="1023120"/>
            <a:ext cx="1904760" cy="1904760"/>
          </a:xfrm>
          <a:prstGeom prst="rect">
            <a:avLst/>
          </a:prstGeom>
          <a:ln w="0">
            <a:noFill/>
          </a:ln>
        </p:spPr>
      </p:pic>
      <p:pic>
        <p:nvPicPr>
          <p:cNvPr id="238" name="Google Shape;389;p45" descr=""/>
          <p:cNvPicPr/>
          <p:nvPr/>
        </p:nvPicPr>
        <p:blipFill>
          <a:blip r:embed="rId3"/>
          <a:stretch/>
        </p:blipFill>
        <p:spPr>
          <a:xfrm>
            <a:off x="5670720" y="3073680"/>
            <a:ext cx="1904760" cy="1904760"/>
          </a:xfrm>
          <a:prstGeom prst="rect">
            <a:avLst/>
          </a:prstGeom>
          <a:ln w="0">
            <a:noFill/>
          </a:ln>
        </p:spPr>
      </p:pic>
      <p:sp>
        <p:nvSpPr>
          <p:cNvPr id="239" name="Google Shape;390;p45"/>
          <p:cNvSpPr/>
          <p:nvPr/>
        </p:nvSpPr>
        <p:spPr>
          <a:xfrm>
            <a:off x="4585320" y="2922840"/>
            <a:ext cx="91980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72ppi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Google Shape;391;p45"/>
          <p:cNvSpPr/>
          <p:nvPr/>
        </p:nvSpPr>
        <p:spPr>
          <a:xfrm>
            <a:off x="7902720" y="2922840"/>
            <a:ext cx="91980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200ppi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Google Shape;392;p45"/>
          <p:cNvSpPr/>
          <p:nvPr/>
        </p:nvSpPr>
        <p:spPr>
          <a:xfrm>
            <a:off x="7575480" y="4578480"/>
            <a:ext cx="91980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300ppi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Sie bleiben auf dem Bildschirm gleich groß, weil Ihr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Monitor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auch eine eigene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Bildschirmauflösung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hat.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Bildschirmauflösung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hängt von der Art des Monitors ab, den Sie besitzen.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Eine typische Bildschirmauflösung ist </a:t>
            </a:r>
            <a:br>
              <a:rPr sz="1600"/>
            </a:b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1,920 × 1,080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. Das bedeutet, dass der Monitor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1.920 Pixel in der Breite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und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1.080 Pixel in der Höhe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hat.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5" name="Google Shape;400;p46" descr=""/>
          <p:cNvPicPr/>
          <p:nvPr/>
        </p:nvPicPr>
        <p:blipFill>
          <a:blip r:embed="rId1"/>
          <a:stretch/>
        </p:blipFill>
        <p:spPr>
          <a:xfrm>
            <a:off x="4572000" y="1017720"/>
            <a:ext cx="1904760" cy="1904760"/>
          </a:xfrm>
          <a:prstGeom prst="rect">
            <a:avLst/>
          </a:prstGeom>
          <a:ln w="0">
            <a:noFill/>
          </a:ln>
        </p:spPr>
      </p:pic>
      <p:pic>
        <p:nvPicPr>
          <p:cNvPr id="246" name="Google Shape;401;p46" descr=""/>
          <p:cNvPicPr/>
          <p:nvPr/>
        </p:nvPicPr>
        <p:blipFill>
          <a:blip r:embed="rId2"/>
          <a:stretch/>
        </p:blipFill>
        <p:spPr>
          <a:xfrm>
            <a:off x="6917760" y="1023120"/>
            <a:ext cx="1904760" cy="1904760"/>
          </a:xfrm>
          <a:prstGeom prst="rect">
            <a:avLst/>
          </a:prstGeom>
          <a:ln w="0">
            <a:noFill/>
          </a:ln>
        </p:spPr>
      </p:pic>
      <p:pic>
        <p:nvPicPr>
          <p:cNvPr id="247" name="Google Shape;402;p46" descr=""/>
          <p:cNvPicPr/>
          <p:nvPr/>
        </p:nvPicPr>
        <p:blipFill>
          <a:blip r:embed="rId3"/>
          <a:stretch/>
        </p:blipFill>
        <p:spPr>
          <a:xfrm>
            <a:off x="5670720" y="3073680"/>
            <a:ext cx="1904760" cy="1904760"/>
          </a:xfrm>
          <a:prstGeom prst="rect">
            <a:avLst/>
          </a:prstGeom>
          <a:ln w="0">
            <a:noFill/>
          </a:ln>
        </p:spPr>
      </p:pic>
      <p:sp>
        <p:nvSpPr>
          <p:cNvPr id="248" name="Google Shape;403;p46"/>
          <p:cNvSpPr/>
          <p:nvPr/>
        </p:nvSpPr>
        <p:spPr>
          <a:xfrm>
            <a:off x="4585320" y="2922840"/>
            <a:ext cx="91980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72ppi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Google Shape;404;p46"/>
          <p:cNvSpPr/>
          <p:nvPr/>
        </p:nvSpPr>
        <p:spPr>
          <a:xfrm>
            <a:off x="7902720" y="2922840"/>
            <a:ext cx="91980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200ppi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Google Shape;405;p46"/>
          <p:cNvSpPr/>
          <p:nvPr/>
        </p:nvSpPr>
        <p:spPr>
          <a:xfrm>
            <a:off x="7575480" y="4578480"/>
            <a:ext cx="91980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300ppi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Ein Bild mit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 einer Größe von 200 × 200 Pixeln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sieht auf dem Bildschirm immer gleich aus, da es immer die gleiche Anzahl von Pixeln einnimmt.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Die Qualität des Bildes ändert sich nur, wenn es auf ein größeres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Format hochskaliert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wird, als vom Urheber des Bildes vorgesehen war.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4" name="Google Shape;413;p47" descr=""/>
          <p:cNvPicPr/>
          <p:nvPr/>
        </p:nvPicPr>
        <p:blipFill>
          <a:blip r:embed="rId1"/>
          <a:stretch/>
        </p:blipFill>
        <p:spPr>
          <a:xfrm>
            <a:off x="4572000" y="1017720"/>
            <a:ext cx="1904760" cy="1904760"/>
          </a:xfrm>
          <a:prstGeom prst="rect">
            <a:avLst/>
          </a:prstGeom>
          <a:ln w="0">
            <a:noFill/>
          </a:ln>
        </p:spPr>
      </p:pic>
      <p:pic>
        <p:nvPicPr>
          <p:cNvPr id="255" name="Google Shape;414;p47" descr=""/>
          <p:cNvPicPr/>
          <p:nvPr/>
        </p:nvPicPr>
        <p:blipFill>
          <a:blip r:embed="rId2"/>
          <a:stretch/>
        </p:blipFill>
        <p:spPr>
          <a:xfrm>
            <a:off x="6917760" y="1023120"/>
            <a:ext cx="1904760" cy="1904760"/>
          </a:xfrm>
          <a:prstGeom prst="rect">
            <a:avLst/>
          </a:prstGeom>
          <a:ln w="0">
            <a:noFill/>
          </a:ln>
        </p:spPr>
      </p:pic>
      <p:pic>
        <p:nvPicPr>
          <p:cNvPr id="256" name="Google Shape;415;p47" descr=""/>
          <p:cNvPicPr/>
          <p:nvPr/>
        </p:nvPicPr>
        <p:blipFill>
          <a:blip r:embed="rId3"/>
          <a:stretch/>
        </p:blipFill>
        <p:spPr>
          <a:xfrm>
            <a:off x="5670720" y="3073680"/>
            <a:ext cx="1904760" cy="1904760"/>
          </a:xfrm>
          <a:prstGeom prst="rect">
            <a:avLst/>
          </a:prstGeom>
          <a:ln w="0">
            <a:noFill/>
          </a:ln>
        </p:spPr>
      </p:pic>
      <p:sp>
        <p:nvSpPr>
          <p:cNvPr id="257" name="Google Shape;416;p47"/>
          <p:cNvSpPr/>
          <p:nvPr/>
        </p:nvSpPr>
        <p:spPr>
          <a:xfrm>
            <a:off x="4585320" y="2922840"/>
            <a:ext cx="91980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72ppi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Google Shape;417;p47"/>
          <p:cNvSpPr/>
          <p:nvPr/>
        </p:nvSpPr>
        <p:spPr>
          <a:xfrm>
            <a:off x="7902720" y="2922840"/>
            <a:ext cx="91980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200ppi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Google Shape;418;p47"/>
          <p:cNvSpPr/>
          <p:nvPr/>
        </p:nvSpPr>
        <p:spPr>
          <a:xfrm>
            <a:off x="7575480" y="4578480"/>
            <a:ext cx="91980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300ppi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Hier ist ein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100 × 100 Pixel großes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Bild.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Wenn es auf die dreifache Größe hochskaliert wird, wird das Bild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pixelig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Das liegt daran, dass das Bild zwar vergrößert wurde, aber 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Details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des Bildes fehlen. 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64" name="Google Shape;427;p48" descr=""/>
          <p:cNvPicPr/>
          <p:nvPr/>
        </p:nvPicPr>
        <p:blipFill>
          <a:blip r:embed="rId1"/>
          <a:stretch/>
        </p:blipFill>
        <p:spPr>
          <a:xfrm>
            <a:off x="4559760" y="1170000"/>
            <a:ext cx="952200" cy="952200"/>
          </a:xfrm>
          <a:prstGeom prst="rect">
            <a:avLst/>
          </a:prstGeom>
          <a:ln w="0">
            <a:noFill/>
          </a:ln>
        </p:spPr>
      </p:pic>
      <p:pic>
        <p:nvPicPr>
          <p:cNvPr id="265" name="Google Shape;428;p48" descr=""/>
          <p:cNvPicPr/>
          <p:nvPr/>
        </p:nvPicPr>
        <p:blipFill>
          <a:blip r:embed="rId2"/>
          <a:stretch/>
        </p:blipFill>
        <p:spPr>
          <a:xfrm>
            <a:off x="5717520" y="1170000"/>
            <a:ext cx="2856960" cy="2856960"/>
          </a:xfrm>
          <a:prstGeom prst="rect">
            <a:avLst/>
          </a:prstGeom>
          <a:ln w="0">
            <a:noFill/>
          </a:ln>
        </p:spPr>
      </p:pic>
      <p:sp>
        <p:nvSpPr>
          <p:cNvPr id="266" name="Google Shape;429;p48"/>
          <p:cNvSpPr/>
          <p:nvPr/>
        </p:nvSpPr>
        <p:spPr>
          <a:xfrm>
            <a:off x="4559760" y="2122560"/>
            <a:ext cx="95220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100 × 100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Google Shape;430;p48"/>
          <p:cNvSpPr/>
          <p:nvPr/>
        </p:nvSpPr>
        <p:spPr>
          <a:xfrm>
            <a:off x="5717520" y="4027680"/>
            <a:ext cx="285732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Hochskaliert um 300%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Wenn eine Rastergrafik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 hochskaliert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wird, werden die einzelnen Pixel des Bildes größer.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Wenn die einzelnen Pixel sichtbarer werden, führt dies zu einer Unschärfe des Bildes, die die Qualität mindert.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1" name="Google Shape;438;p49" descr=""/>
          <p:cNvPicPr/>
          <p:nvPr/>
        </p:nvPicPr>
        <p:blipFill>
          <a:blip r:embed="rId1"/>
          <a:stretch/>
        </p:blipFill>
        <p:spPr>
          <a:xfrm>
            <a:off x="4559760" y="1170000"/>
            <a:ext cx="952200" cy="952200"/>
          </a:xfrm>
          <a:prstGeom prst="rect">
            <a:avLst/>
          </a:prstGeom>
          <a:ln w="0">
            <a:noFill/>
          </a:ln>
        </p:spPr>
      </p:pic>
      <p:pic>
        <p:nvPicPr>
          <p:cNvPr id="272" name="Google Shape;439;p49" descr=""/>
          <p:cNvPicPr/>
          <p:nvPr/>
        </p:nvPicPr>
        <p:blipFill>
          <a:blip r:embed="rId2"/>
          <a:stretch/>
        </p:blipFill>
        <p:spPr>
          <a:xfrm>
            <a:off x="5717520" y="1170000"/>
            <a:ext cx="2856960" cy="2856960"/>
          </a:xfrm>
          <a:prstGeom prst="rect">
            <a:avLst/>
          </a:prstGeom>
          <a:ln w="0">
            <a:noFill/>
          </a:ln>
        </p:spPr>
      </p:pic>
      <p:sp>
        <p:nvSpPr>
          <p:cNvPr id="273" name="Google Shape;440;p49"/>
          <p:cNvSpPr/>
          <p:nvPr/>
        </p:nvSpPr>
        <p:spPr>
          <a:xfrm>
            <a:off x="4559760" y="2122560"/>
            <a:ext cx="95220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100 × 100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Google Shape;441;p49"/>
          <p:cNvSpPr/>
          <p:nvPr/>
        </p:nvSpPr>
        <p:spPr>
          <a:xfrm>
            <a:off x="5717520" y="4027680"/>
            <a:ext cx="2857320" cy="39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GB" sz="1400" spc="-1" strike="noStrike">
                <a:solidFill>
                  <a:schemeClr val="dk1"/>
                </a:solidFill>
                <a:latin typeface="Quicksand"/>
                <a:ea typeface="Quicksand"/>
              </a:rPr>
              <a:t>Hochskaliert um 300%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Wenn das Bild in einem größeren Format angezeigt werden soll, ohne an Qualität zu verlieren, muss es zunächst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eine höhere Auflösung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haben.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Es müsste mindestens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300 × 300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Pixel groß sein.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8" name="Google Shape;449;p50" descr=""/>
          <p:cNvPicPr/>
          <p:nvPr/>
        </p:nvPicPr>
        <p:blipFill>
          <a:blip r:embed="rId1"/>
          <a:stretch/>
        </p:blipFill>
        <p:spPr>
          <a:xfrm>
            <a:off x="4559760" y="1170000"/>
            <a:ext cx="952200" cy="952200"/>
          </a:xfrm>
          <a:prstGeom prst="rect">
            <a:avLst/>
          </a:prstGeom>
          <a:ln w="0">
            <a:noFill/>
          </a:ln>
        </p:spPr>
      </p:pic>
      <p:pic>
        <p:nvPicPr>
          <p:cNvPr id="279" name="Google Shape;450;p50" descr=""/>
          <p:cNvPicPr/>
          <p:nvPr/>
        </p:nvPicPr>
        <p:blipFill>
          <a:blip r:embed="rId2"/>
          <a:stretch/>
        </p:blipFill>
        <p:spPr>
          <a:xfrm>
            <a:off x="5717520" y="1170000"/>
            <a:ext cx="2856960" cy="285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Es gibt Technologien (Upscaling), mit denen versucht werden kann, die Qualität beim vergrössern von Bildern beizubehalten.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3" name="Google Shape;458;p51" descr=""/>
          <p:cNvPicPr/>
          <p:nvPr/>
        </p:nvPicPr>
        <p:blipFill>
          <a:blip r:embed="rId1"/>
          <a:stretch/>
        </p:blipFill>
        <p:spPr>
          <a:xfrm>
            <a:off x="4559760" y="1170000"/>
            <a:ext cx="952200" cy="952200"/>
          </a:xfrm>
          <a:prstGeom prst="rect">
            <a:avLst/>
          </a:prstGeom>
          <a:ln w="0">
            <a:noFill/>
          </a:ln>
        </p:spPr>
      </p:pic>
      <p:pic>
        <p:nvPicPr>
          <p:cNvPr id="284" name="Google Shape;459;p51" descr=""/>
          <p:cNvPicPr/>
          <p:nvPr/>
        </p:nvPicPr>
        <p:blipFill>
          <a:blip r:embed="rId2"/>
          <a:stretch/>
        </p:blipFill>
        <p:spPr>
          <a:xfrm>
            <a:off x="5717520" y="1170000"/>
            <a:ext cx="2856960" cy="285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Bildauflösung und 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Je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höher die Auflösung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und je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größer die Farbtiefe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, desto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besser ist die Qualität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des Bildes.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Diese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beiden Faktoren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wirken sich auch auf 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Dateigröße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aus, die wir in der nächsten Lektion behandeln werden.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Bei der Betrachtung von Auflösung und Farbtiefe müssen Sie immer den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Verwendungszweck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des Bildes und die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Speicherbeschränkungen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berücksichtigen.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Google Shape;467;p52" descr=""/>
          <p:cNvPicPr/>
          <p:nvPr/>
        </p:nvPicPr>
        <p:blipFill>
          <a:blip r:embed="rId1"/>
          <a:stretch/>
        </p:blipFill>
        <p:spPr>
          <a:xfrm>
            <a:off x="4916880" y="1170000"/>
            <a:ext cx="3905280" cy="2607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dk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852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In dieser Lektion lernen Sie: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cd2355"/>
              </a:buClr>
              <a:buFont typeface="Quicksand"/>
              <a:buChar char="●"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Was ein Pixel ist und wie sich Pixel auf Rastergrafiken beziehen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cd2355"/>
              </a:buClr>
              <a:buFont typeface="Quicksand"/>
              <a:buChar char="●"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Was ist Farbtiefe und Auflösung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cd2355"/>
              </a:buClr>
              <a:buFont typeface="Quicksand"/>
              <a:buChar char="●"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Was sind 'Metadaten'?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15000"/>
              </a:lnSpc>
              <a:spcBef>
                <a:spcPts val="1001"/>
              </a:spcBef>
              <a:buClr>
                <a:srgbClr val="cd2355"/>
              </a:buClr>
              <a:buFont typeface="Quicksand"/>
              <a:buChar char="●"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Beispiele für Metadaten von Bitmapbildern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title"/>
          </p:nvPr>
        </p:nvSpPr>
        <p:spPr>
          <a:xfrm>
            <a:off x="311040" y="311040"/>
            <a:ext cx="8521920" cy="70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Lektion 10: Darstellung von Rastergrafiken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92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Zielsetzungen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2" name="Google Shape;101;p17" descr=""/>
          <p:cNvPicPr/>
          <p:nvPr/>
        </p:nvPicPr>
        <p:blipFill>
          <a:blip r:embed="rId1"/>
          <a:stretch/>
        </p:blipFill>
        <p:spPr>
          <a:xfrm>
            <a:off x="8271360" y="364680"/>
            <a:ext cx="418680" cy="418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Metadaten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bedeuten "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Daten über Daten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".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Metadaten werden zu einer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Bilddatei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hinzugefügt, damit die Datei gespeichert und genau reproduziert werden kann.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Metadaten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2" name="Google Shape;475;p53" descr=""/>
          <p:cNvPicPr/>
          <p:nvPr/>
        </p:nvPicPr>
        <p:blipFill>
          <a:blip r:embed="rId1"/>
          <a:stretch/>
        </p:blipFill>
        <p:spPr>
          <a:xfrm>
            <a:off x="4736520" y="1170000"/>
            <a:ext cx="4096080" cy="273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Beispiele für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Bild-Metadaten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sind: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spcBef>
                <a:spcPts val="1599"/>
              </a:spcBef>
              <a:buClr>
                <a:srgbClr val="cd2355"/>
              </a:buClr>
              <a:buFont typeface="Quicksand"/>
              <a:buChar char="●"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Bildabmessungen (z. B. Breite in Pixel, Höhe in Pixel)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Farbtiefe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Dateiformat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Datum und Uhrzeit der Erstellung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Geografischer Ort der Erstellung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Details über das Gerät, mit dem das Bild erstellt wurde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marL="457200" indent="-330120">
              <a:lnSpc>
                <a:spcPct val="115000"/>
              </a:lnSpc>
              <a:buClr>
                <a:srgbClr val="cd2355"/>
              </a:buClr>
              <a:buFont typeface="Quicksand"/>
              <a:buChar char="●"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Kameraeinstellungen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Metadaten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Google Shape;483;p54" descr=""/>
          <p:cNvPicPr/>
          <p:nvPr/>
        </p:nvPicPr>
        <p:blipFill>
          <a:blip r:embed="rId1"/>
          <a:stretch/>
        </p:blipFill>
        <p:spPr>
          <a:xfrm>
            <a:off x="4736520" y="1170000"/>
            <a:ext cx="4096080" cy="2730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Quiz Darstellung von Bildern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3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9" name="Google Shape;491;p55" descr=""/>
          <p:cNvPicPr/>
          <p:nvPr/>
        </p:nvPicPr>
        <p:blipFill>
          <a:blip r:embed="rId1"/>
          <a:stretch/>
        </p:blipFill>
        <p:spPr>
          <a:xfrm>
            <a:off x="5257800" y="694080"/>
            <a:ext cx="3479760" cy="375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Dieses Bild wurde mit einer Farbtiefe von 2 Bit erstellt. Welche Option zeigt die richtige Kodierung an?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Google Shape;497;p56"/>
          <p:cNvSpPr/>
          <p:nvPr/>
        </p:nvSpPr>
        <p:spPr>
          <a:xfrm>
            <a:off x="3828600" y="1396440"/>
            <a:ext cx="230760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11 01 00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10 11 10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00 01 11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Google Shape;498;p56"/>
          <p:cNvSpPr/>
          <p:nvPr/>
        </p:nvSpPr>
        <p:spPr>
          <a:xfrm>
            <a:off x="6311880" y="1396440"/>
            <a:ext cx="230760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1 1 0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1 1 0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0 1 1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Google Shape;499;p56"/>
          <p:cNvSpPr/>
          <p:nvPr/>
        </p:nvSpPr>
        <p:spPr>
          <a:xfrm>
            <a:off x="3828600" y="3007800"/>
            <a:ext cx="230760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011 01 00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10 11 100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00 001 11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Google Shape;500;p56"/>
          <p:cNvSpPr/>
          <p:nvPr/>
        </p:nvSpPr>
        <p:spPr>
          <a:xfrm>
            <a:off x="6311880" y="3007800"/>
            <a:ext cx="230760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11 01 00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10 10 10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00 01 01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05" name="Google Shape;501;p56"/>
          <p:cNvGraphicFramePr/>
          <p:nvPr/>
        </p:nvGraphicFramePr>
        <p:xfrm>
          <a:off x="848160" y="1762560"/>
          <a:ext cx="1975320" cy="2015640"/>
        </p:xfrm>
        <a:graphic>
          <a:graphicData uri="http://schemas.openxmlformats.org/drawingml/2006/table">
            <a:tbl>
              <a:tblPr/>
              <a:tblGrid>
                <a:gridCol w="658440"/>
                <a:gridCol w="658440"/>
                <a:gridCol w="658440"/>
              </a:tblGrid>
              <a:tr h="67176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7176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67176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306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Dieses Bild wurde mit einer Farbtiefe von 2 Bit erstellt. Welche Option zeigt die richtige Kodierung an?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Google Shape;508;p57"/>
          <p:cNvSpPr/>
          <p:nvPr/>
        </p:nvSpPr>
        <p:spPr>
          <a:xfrm>
            <a:off x="3828600" y="1396440"/>
            <a:ext cx="2307600" cy="1376640"/>
          </a:xfrm>
          <a:prstGeom prst="rect">
            <a:avLst/>
          </a:prstGeom>
          <a:solidFill>
            <a:srgbClr val="ffffff"/>
          </a:solidFill>
          <a:ln w="228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11 01 00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10 11 10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00 01 11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Google Shape;509;p57"/>
          <p:cNvSpPr/>
          <p:nvPr/>
        </p:nvSpPr>
        <p:spPr>
          <a:xfrm>
            <a:off x="6311880" y="1396440"/>
            <a:ext cx="230760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1 1 0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1 1 0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0 1 1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Google Shape;510;p57"/>
          <p:cNvSpPr/>
          <p:nvPr/>
        </p:nvSpPr>
        <p:spPr>
          <a:xfrm>
            <a:off x="3828600" y="3007800"/>
            <a:ext cx="230760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011 01 00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10 11 100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00 001 11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Google Shape;511;p57"/>
          <p:cNvSpPr/>
          <p:nvPr/>
        </p:nvSpPr>
        <p:spPr>
          <a:xfrm>
            <a:off x="6311880" y="3007800"/>
            <a:ext cx="230760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11 01 00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10 10 10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2500" spc="-1" strike="noStrike">
                <a:solidFill>
                  <a:srgbClr val="000000"/>
                </a:solidFill>
                <a:latin typeface="Roboto Mono"/>
                <a:ea typeface="Roboto Mono"/>
              </a:rPr>
              <a:t>00 01 01</a:t>
            </a:r>
            <a:endParaRPr b="0" lang="en-US" sz="25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312" name="Google Shape;512;p57"/>
          <p:cNvGraphicFramePr/>
          <p:nvPr/>
        </p:nvGraphicFramePr>
        <p:xfrm>
          <a:off x="848160" y="1762560"/>
          <a:ext cx="1975320" cy="2015640"/>
        </p:xfrm>
        <a:graphic>
          <a:graphicData uri="http://schemas.openxmlformats.org/drawingml/2006/table">
            <a:tbl>
              <a:tblPr/>
              <a:tblGrid>
                <a:gridCol w="658440"/>
                <a:gridCol w="658440"/>
                <a:gridCol w="658440"/>
              </a:tblGrid>
              <a:tr h="67176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7176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67176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313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11040" y="311040"/>
            <a:ext cx="8521920" cy="70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Wie viele Bits sind für ein 8-Farben-Bild mindestens erforderlich?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Google Shape;519;p58"/>
          <p:cNvSpPr/>
          <p:nvPr/>
        </p:nvSpPr>
        <p:spPr>
          <a:xfrm>
            <a:off x="827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800" spc="-1" strike="noStrike">
                <a:solidFill>
                  <a:srgbClr val="000000"/>
                </a:solidFill>
                <a:latin typeface="Quicksand"/>
                <a:ea typeface="Quicksand"/>
              </a:rPr>
              <a:t>1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Google Shape;520;p58"/>
          <p:cNvSpPr/>
          <p:nvPr/>
        </p:nvSpPr>
        <p:spPr>
          <a:xfrm>
            <a:off x="5219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800" spc="-1" strike="noStrike">
                <a:solidFill>
                  <a:srgbClr val="000000"/>
                </a:solidFill>
                <a:latin typeface="Quicksand"/>
                <a:ea typeface="Quicksand"/>
              </a:rPr>
              <a:t>2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Google Shape;521;p58"/>
          <p:cNvSpPr/>
          <p:nvPr/>
        </p:nvSpPr>
        <p:spPr>
          <a:xfrm>
            <a:off x="827640" y="300780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800" spc="-1" strike="noStrike">
                <a:solidFill>
                  <a:srgbClr val="000000"/>
                </a:solidFill>
                <a:latin typeface="Quicksand"/>
                <a:ea typeface="Quicksand"/>
              </a:rPr>
              <a:t>3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Google Shape;522;p58"/>
          <p:cNvSpPr/>
          <p:nvPr/>
        </p:nvSpPr>
        <p:spPr>
          <a:xfrm>
            <a:off x="5219640" y="300780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800" spc="-1" strike="noStrike">
                <a:solidFill>
                  <a:srgbClr val="000000"/>
                </a:solidFill>
                <a:latin typeface="Quicksand"/>
                <a:ea typeface="Quicksand"/>
              </a:rPr>
              <a:t>4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92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311040" y="311040"/>
            <a:ext cx="8521920" cy="706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Wie viele Bits sind für ein 8-Farben-Bild mindestens erforderlich?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Google Shape;529;p59"/>
          <p:cNvSpPr/>
          <p:nvPr/>
        </p:nvSpPr>
        <p:spPr>
          <a:xfrm>
            <a:off x="827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800" spc="-1" strike="noStrike">
                <a:solidFill>
                  <a:srgbClr val="000000"/>
                </a:solidFill>
                <a:latin typeface="Quicksand"/>
                <a:ea typeface="Quicksand"/>
              </a:rPr>
              <a:t>1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2" name="Google Shape;530;p59"/>
          <p:cNvSpPr/>
          <p:nvPr/>
        </p:nvSpPr>
        <p:spPr>
          <a:xfrm>
            <a:off x="5219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800" spc="-1" strike="noStrike">
                <a:solidFill>
                  <a:srgbClr val="000000"/>
                </a:solidFill>
                <a:latin typeface="Quicksand"/>
                <a:ea typeface="Quicksand"/>
              </a:rPr>
              <a:t>2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Google Shape;531;p59"/>
          <p:cNvSpPr/>
          <p:nvPr/>
        </p:nvSpPr>
        <p:spPr>
          <a:xfrm>
            <a:off x="827640" y="3007800"/>
            <a:ext cx="3022560" cy="1376640"/>
          </a:xfrm>
          <a:prstGeom prst="rect">
            <a:avLst/>
          </a:prstGeom>
          <a:solidFill>
            <a:srgbClr val="ffffff"/>
          </a:solidFill>
          <a:ln w="228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800" spc="-1" strike="noStrike">
                <a:solidFill>
                  <a:srgbClr val="000000"/>
                </a:solidFill>
                <a:latin typeface="Quicksand"/>
                <a:ea typeface="Quicksand"/>
              </a:rPr>
              <a:t>3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Google Shape;532;p59"/>
          <p:cNvSpPr/>
          <p:nvPr/>
        </p:nvSpPr>
        <p:spPr>
          <a:xfrm>
            <a:off x="5219640" y="300780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800" spc="-1" strike="noStrike">
                <a:solidFill>
                  <a:srgbClr val="000000"/>
                </a:solidFill>
                <a:latin typeface="Quicksand"/>
                <a:ea typeface="Quicksand"/>
              </a:rPr>
              <a:t>4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92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Wenn Sie ein Bild auf Ihrer Webseite verwenden wollten, welche Farbtiefe würden Sie wählen?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Google Shape;539;p60"/>
          <p:cNvSpPr/>
          <p:nvPr/>
        </p:nvSpPr>
        <p:spPr>
          <a:xfrm>
            <a:off x="827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Quicksand"/>
                <a:ea typeface="Quicksand"/>
              </a:rPr>
              <a:t>2-Bit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Google Shape;540;p60"/>
          <p:cNvSpPr/>
          <p:nvPr/>
        </p:nvSpPr>
        <p:spPr>
          <a:xfrm>
            <a:off x="5219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Quicksand"/>
                <a:ea typeface="Quicksand"/>
              </a:rPr>
              <a:t>4-Bit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Google Shape;541;p60"/>
          <p:cNvSpPr/>
          <p:nvPr/>
        </p:nvSpPr>
        <p:spPr>
          <a:xfrm>
            <a:off x="827640" y="300780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Quicksand"/>
                <a:ea typeface="Quicksand"/>
              </a:rPr>
              <a:t>6-Bit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Google Shape;542;p60"/>
          <p:cNvSpPr/>
          <p:nvPr/>
        </p:nvSpPr>
        <p:spPr>
          <a:xfrm>
            <a:off x="5219640" y="300780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Quicksand"/>
                <a:ea typeface="Quicksand"/>
              </a:rPr>
              <a:t>8-Bit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11040" y="307440"/>
            <a:ext cx="8520840" cy="70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Wenn Sie ein Bild auf Ihrer Webseite verwenden wollten, welche Farbtiefe würden Sie wählen?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Google Shape;549;p61"/>
          <p:cNvSpPr/>
          <p:nvPr/>
        </p:nvSpPr>
        <p:spPr>
          <a:xfrm>
            <a:off x="827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Quicksand"/>
                <a:ea typeface="Quicksand"/>
              </a:rPr>
              <a:t>2-Bit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Google Shape;550;p61"/>
          <p:cNvSpPr/>
          <p:nvPr/>
        </p:nvSpPr>
        <p:spPr>
          <a:xfrm>
            <a:off x="5219640" y="139644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Quicksand"/>
                <a:ea typeface="Quicksand"/>
              </a:rPr>
              <a:t>4-Bit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Google Shape;551;p61"/>
          <p:cNvSpPr/>
          <p:nvPr/>
        </p:nvSpPr>
        <p:spPr>
          <a:xfrm>
            <a:off x="827640" y="3007800"/>
            <a:ext cx="3022560" cy="137664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Quicksand"/>
                <a:ea typeface="Quicksand"/>
              </a:rPr>
              <a:t>6-Bit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Google Shape;552;p61"/>
          <p:cNvSpPr/>
          <p:nvPr/>
        </p:nvSpPr>
        <p:spPr>
          <a:xfrm>
            <a:off x="5219640" y="3007800"/>
            <a:ext cx="3022560" cy="1376640"/>
          </a:xfrm>
          <a:prstGeom prst="rect">
            <a:avLst/>
          </a:prstGeom>
          <a:solidFill>
            <a:srgbClr val="ffffff"/>
          </a:solidFill>
          <a:ln w="228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Quicksand"/>
                <a:ea typeface="Quicksand"/>
              </a:rPr>
              <a:t>8-Bit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subTitle"/>
          </p:nvPr>
        </p:nvSpPr>
        <p:spPr>
          <a:xfrm>
            <a:off x="6840000" y="0"/>
            <a:ext cx="196020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Plenarsitzung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In dieser Lektion werden Sie...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gelernt, wie Bitmap-Bilder durch binäre Bitmuster dargestellt werden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Nächste Lektion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473652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In der nächsten Lektion werden Sie...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Entdecken Sie, wie Sie die Dateigröße von Bitmap-Bildern berechnen können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Zusammenfassung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Bildpunkte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Google Shape;107;p18" descr=""/>
          <p:cNvPicPr/>
          <p:nvPr/>
        </p:nvPicPr>
        <p:blipFill>
          <a:blip r:embed="rId1"/>
          <a:stretch/>
        </p:blipFill>
        <p:spPr>
          <a:xfrm>
            <a:off x="4983480" y="1099800"/>
            <a:ext cx="3383640" cy="2252160"/>
          </a:xfrm>
          <a:prstGeom prst="rect">
            <a:avLst/>
          </a:prstGeom>
          <a:ln w="0">
            <a:noFill/>
          </a:ln>
        </p:spPr>
      </p:pic>
      <p:pic>
        <p:nvPicPr>
          <p:cNvPr id="65" name="Google Shape;108;p18" descr=""/>
          <p:cNvPicPr/>
          <p:nvPr/>
        </p:nvPicPr>
        <p:blipFill>
          <a:blip r:embed="rId2"/>
          <a:stretch/>
        </p:blipFill>
        <p:spPr>
          <a:xfrm>
            <a:off x="4210200" y="3083040"/>
            <a:ext cx="1887840" cy="935280"/>
          </a:xfrm>
          <a:prstGeom prst="rect">
            <a:avLst/>
          </a:prstGeom>
          <a:ln w="0">
            <a:noFill/>
          </a:ln>
        </p:spPr>
      </p:pic>
      <p:sp>
        <p:nvSpPr>
          <p:cNvPr id="66" name="Google Shape;109;p18"/>
          <p:cNvSpPr/>
          <p:nvPr/>
        </p:nvSpPr>
        <p:spPr>
          <a:xfrm>
            <a:off x="6777720" y="1874880"/>
            <a:ext cx="183600" cy="179640"/>
          </a:xfrm>
          <a:prstGeom prst="ellipse">
            <a:avLst/>
          </a:prstGeom>
          <a:noFill/>
          <a:ln w="38100">
            <a:solidFill>
              <a:srgbClr val="fff8f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45720" rIns="4572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67" name="Google Shape;110;p18"/>
          <p:cNvCxnSpPr>
            <a:endCxn id="66" idx="3"/>
          </p:cNvCxnSpPr>
          <p:nvPr/>
        </p:nvCxnSpPr>
        <p:spPr>
          <a:xfrm flipV="1">
            <a:off x="6077520" y="2028240"/>
            <a:ext cx="727200" cy="1063800"/>
          </a:xfrm>
          <a:prstGeom prst="straightConnector1">
            <a:avLst/>
          </a:prstGeom>
          <a:ln w="76200">
            <a:solidFill>
              <a:srgbClr val="fff8f3"/>
            </a:solidFill>
            <a:round/>
            <a:tailEnd len="med" type="triangle" w="med"/>
          </a:ln>
        </p:spPr>
      </p:cxn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Ein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Pixel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(kurz für 'picture element') ist das kleinste Element in einem Bild.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Wenn Sie ein Bild vergrößern, werden Sie sehen, dass es aus diesen winzigen Elementen besteht.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Bildpunkte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71" name="Google Shape;118;p19"/>
          <p:cNvGrpSpPr/>
          <p:nvPr/>
        </p:nvGrpSpPr>
        <p:grpSpPr>
          <a:xfrm>
            <a:off x="4210200" y="1099800"/>
            <a:ext cx="4156920" cy="2918520"/>
            <a:chOff x="4210200" y="1099800"/>
            <a:chExt cx="4156920" cy="2918520"/>
          </a:xfrm>
        </p:grpSpPr>
        <p:pic>
          <p:nvPicPr>
            <p:cNvPr id="72" name="Google Shape;119;p19" descr=""/>
            <p:cNvPicPr/>
            <p:nvPr/>
          </p:nvPicPr>
          <p:blipFill>
            <a:blip r:embed="rId1"/>
            <a:stretch/>
          </p:blipFill>
          <p:spPr>
            <a:xfrm>
              <a:off x="4983480" y="1099800"/>
              <a:ext cx="3383640" cy="2252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73" name="Google Shape;120;p19" descr=""/>
            <p:cNvPicPr/>
            <p:nvPr/>
          </p:nvPicPr>
          <p:blipFill>
            <a:blip r:embed="rId2"/>
            <a:stretch/>
          </p:blipFill>
          <p:spPr>
            <a:xfrm>
              <a:off x="4210200" y="3083040"/>
              <a:ext cx="1887840" cy="935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Google Shape;121;p19"/>
            <p:cNvSpPr/>
            <p:nvPr/>
          </p:nvSpPr>
          <p:spPr>
            <a:xfrm>
              <a:off x="6777720" y="1874880"/>
              <a:ext cx="183600" cy="179640"/>
            </a:xfrm>
            <a:prstGeom prst="ellipse">
              <a:avLst/>
            </a:prstGeom>
            <a:noFill/>
            <a:ln w="38100">
              <a:solidFill>
                <a:srgbClr val="fff8f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ctr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endParaRPr b="0" lang="en-US" sz="1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5" name="Google Shape;122;p19"/>
            <p:cNvCxnSpPr>
              <a:endCxn id="74" idx="3"/>
            </p:cNvCxnSpPr>
            <p:nvPr/>
          </p:nvCxnSpPr>
          <p:spPr>
            <a:xfrm flipV="1">
              <a:off x="6077520" y="2028240"/>
              <a:ext cx="727200" cy="1063800"/>
            </a:xfrm>
            <a:prstGeom prst="straightConnector1">
              <a:avLst/>
            </a:prstGeom>
            <a:ln w="76200">
              <a:solidFill>
                <a:srgbClr val="fff8f3"/>
              </a:solidFill>
              <a:round/>
              <a:tailEnd len="med" type="triangle" w="med"/>
            </a:ln>
          </p:spPr>
        </p:cxnSp>
        <p:sp>
          <p:nvSpPr>
            <p:cNvPr id="76" name="Google Shape;123;p19"/>
            <p:cNvSpPr/>
            <p:nvPr/>
          </p:nvSpPr>
          <p:spPr>
            <a:xfrm>
              <a:off x="7175880" y="3352320"/>
              <a:ext cx="1191240" cy="179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45720" rIns="45720" anchor="t">
              <a:no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-GB" sz="700" spc="-1" strike="noStrike">
                  <a:solidFill>
                    <a:srgbClr val="000000"/>
                  </a:solidFill>
                  <a:latin typeface="Montserrat"/>
                  <a:ea typeface="Montserrat"/>
                </a:rPr>
                <a:t>Quelle: Pixabay</a:t>
              </a:r>
              <a:endParaRPr b="0" lang="en-US" sz="7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Der vergrößerte Bereich beträgt 8 × 4 Pixel.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Die Pixel können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jede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Farbe haben.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Diese Art der Darstellung eines Bildes wird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als Rastergrafik oder Pixelgrafik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bezeichnet.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Bildpunkte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0" name="Google Shape;131;p20"/>
          <p:cNvGraphicFramePr/>
          <p:nvPr/>
        </p:nvGraphicFramePr>
        <p:xfrm>
          <a:off x="3848040" y="1443960"/>
          <a:ext cx="2259000" cy="2782080"/>
        </p:xfrm>
        <a:graphic>
          <a:graphicData uri="http://schemas.openxmlformats.org/drawingml/2006/table">
            <a:tbl>
              <a:tblPr/>
              <a:tblGrid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</a:tblGrid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1" name="Google Shape;132;p20"/>
          <p:cNvGraphicFramePr/>
          <p:nvPr/>
        </p:nvGraphicFramePr>
        <p:xfrm>
          <a:off x="6322680" y="1443960"/>
          <a:ext cx="2259000" cy="2315880"/>
        </p:xfrm>
        <a:graphic>
          <a:graphicData uri="http://schemas.openxmlformats.org/drawingml/2006/table">
            <a:tbl>
              <a:tblPr/>
              <a:tblGrid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</a:tblGrid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3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</a:t>
                      </a:r>
                      <a:endParaRPr b="0" lang="en-US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Sie können jedes Pixel in diesem Bild mit einer </a:t>
            </a:r>
            <a:r>
              <a:rPr b="0" lang="en-GB" sz="1600" spc="-1" strike="noStrike">
                <a:solidFill>
                  <a:schemeClr val="dk1"/>
                </a:solidFill>
                <a:latin typeface="Roboto Mono"/>
                <a:ea typeface="Roboto Mono"/>
              </a:rPr>
              <a:t>1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oder einer </a:t>
            </a:r>
            <a:r>
              <a:rPr b="0" lang="en-GB" sz="1600" spc="-1" strike="noStrike">
                <a:solidFill>
                  <a:schemeClr val="dk1"/>
                </a:solidFill>
                <a:latin typeface="Roboto Mono"/>
                <a:ea typeface="Roboto Mono"/>
              </a:rPr>
              <a:t>0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darstellen.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Roboto Mono"/>
                <a:ea typeface="Roboto Mono"/>
              </a:rPr>
              <a:t>1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= schwarz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Roboto Mono"/>
                <a:ea typeface="Roboto Mono"/>
              </a:rPr>
              <a:t>0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= weiß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/>
          </p:nvPr>
        </p:nvSpPr>
        <p:spPr>
          <a:xfrm>
            <a:off x="311040" y="1017720"/>
            <a:ext cx="409608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Verwenden Sie das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Aufgabenblatt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, um Ihre eigene Pixelkunst zu gestalten. Du darfst nur Weiß und eine weitere Farbe verwenden.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15000"/>
              </a:lnSpc>
              <a:spcBef>
                <a:spcPts val="1599"/>
              </a:spcBef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Füllen Sie nun die Spalte auf der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rechten Seite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aus, indem Sie jedem Pixel des Bildes einen </a:t>
            </a:r>
            <a:r>
              <a:rPr b="1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Binärwert </a:t>
            </a:r>
            <a:r>
              <a:rPr b="0" lang="en-GB" sz="1600" spc="-1" strike="noStrike">
                <a:solidFill>
                  <a:schemeClr val="dk1"/>
                </a:solidFill>
                <a:latin typeface="Quicksand"/>
                <a:ea typeface="Quicksand"/>
              </a:rPr>
              <a:t>zuweisen. 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Pixel-Kunst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1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Google Shape;142;p21" descr=""/>
          <p:cNvPicPr/>
          <p:nvPr/>
        </p:nvPicPr>
        <p:blipFill>
          <a:blip r:embed="rId1"/>
          <a:stretch/>
        </p:blipFill>
        <p:spPr>
          <a:xfrm>
            <a:off x="6789240" y="1122480"/>
            <a:ext cx="2104560" cy="1723680"/>
          </a:xfrm>
          <a:prstGeom prst="rect">
            <a:avLst/>
          </a:prstGeom>
          <a:ln w="0">
            <a:noFill/>
          </a:ln>
        </p:spPr>
      </p:pic>
      <p:pic>
        <p:nvPicPr>
          <p:cNvPr id="88" name="Google Shape;143;p21" descr=""/>
          <p:cNvPicPr/>
          <p:nvPr/>
        </p:nvPicPr>
        <p:blipFill>
          <a:blip r:embed="rId2"/>
          <a:stretch/>
        </p:blipFill>
        <p:spPr>
          <a:xfrm>
            <a:off x="6789240" y="2990160"/>
            <a:ext cx="2104560" cy="1695240"/>
          </a:xfrm>
          <a:prstGeom prst="rect">
            <a:avLst/>
          </a:prstGeom>
          <a:ln w="0">
            <a:noFill/>
          </a:ln>
        </p:spPr>
      </p:pic>
      <p:pic>
        <p:nvPicPr>
          <p:cNvPr id="89" name="Google Shape;144;p21" descr=""/>
          <p:cNvPicPr/>
          <p:nvPr/>
        </p:nvPicPr>
        <p:blipFill>
          <a:blip r:embed="rId3"/>
          <a:stretch/>
        </p:blipFill>
        <p:spPr>
          <a:xfrm>
            <a:off x="4559760" y="1170000"/>
            <a:ext cx="2076120" cy="1704600"/>
          </a:xfrm>
          <a:prstGeom prst="rect">
            <a:avLst/>
          </a:prstGeom>
          <a:ln w="0">
            <a:noFill/>
          </a:ln>
        </p:spPr>
      </p:pic>
      <p:pic>
        <p:nvPicPr>
          <p:cNvPr id="90" name="Google Shape;145;p21" descr=""/>
          <p:cNvPicPr/>
          <p:nvPr/>
        </p:nvPicPr>
        <p:blipFill>
          <a:blip r:embed="rId4"/>
          <a:stretch/>
        </p:blipFill>
        <p:spPr>
          <a:xfrm>
            <a:off x="4559760" y="3027600"/>
            <a:ext cx="2076480" cy="169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accent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11040" y="313560"/>
            <a:ext cx="8520840" cy="697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GB" sz="2400" spc="-1" strike="noStrike">
                <a:solidFill>
                  <a:schemeClr val="accent6"/>
                </a:solidFill>
                <a:latin typeface="Quicksand"/>
                <a:ea typeface="Quicksand"/>
              </a:rPr>
              <a:t>Farbtiefe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2" name="Google Shape;151;p22"/>
          <p:cNvGraphicFramePr/>
          <p:nvPr/>
        </p:nvGraphicFramePr>
        <p:xfrm>
          <a:off x="3848040" y="1443960"/>
          <a:ext cx="2259000" cy="2782080"/>
        </p:xfrm>
        <a:graphic>
          <a:graphicData uri="http://schemas.openxmlformats.org/drawingml/2006/table">
            <a:tbl>
              <a:tblPr/>
              <a:tblGrid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</a:tblGrid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6fa8dc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endParaRPr b="0" lang="en-US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Google Shape;152;p22"/>
          <p:cNvGraphicFramePr/>
          <p:nvPr/>
        </p:nvGraphicFramePr>
        <p:xfrm>
          <a:off x="6322680" y="1443960"/>
          <a:ext cx="2259000" cy="2315880"/>
        </p:xfrm>
        <a:graphic>
          <a:graphicData uri="http://schemas.openxmlformats.org/drawingml/2006/table">
            <a:tbl>
              <a:tblPr/>
              <a:tblGrid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  <a:gridCol w="282240"/>
              </a:tblGrid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9440"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00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10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5720" rIns="4572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GB" sz="1200" spc="-1" strike="noStrike">
                          <a:solidFill>
                            <a:srgbClr val="000000"/>
                          </a:solidFill>
                          <a:latin typeface="Roboto Mono"/>
                          <a:ea typeface="Roboto Mono"/>
                        </a:rPr>
                        <a:t>11</a:t>
                      </a:r>
                      <a:endParaRPr b="0" lang="en-US" sz="12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5720" marR="4572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311040" y="1017720"/>
            <a:ext cx="2789640" cy="3658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91440" bIns="91440" anchor="t">
            <a:noAutofit/>
          </a:bodyPr>
          <a:p>
            <a:pPr indent="0">
              <a:lnSpc>
                <a:spcPct val="115000"/>
              </a:lnSpc>
              <a:spcAft>
                <a:spcPts val="1599"/>
              </a:spcAft>
              <a:buNone/>
              <a:tabLst>
                <a:tab algn="l" pos="0"/>
              </a:tabLst>
            </a:pP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Wenn du für das Bild mehr Farben verwenden willst, braucht es mehr </a:t>
            </a:r>
            <a:r>
              <a:rPr b="1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Bits pro Pixel </a:t>
            </a:r>
            <a:r>
              <a:rPr b="0" lang="en-GB" sz="1800" spc="-1" strike="noStrike">
                <a:solidFill>
                  <a:schemeClr val="dk1"/>
                </a:solidFill>
                <a:latin typeface="Quicksand"/>
                <a:ea typeface="Quicksand"/>
              </a:rPr>
              <a:t>!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subTitle"/>
          </p:nvPr>
        </p:nvSpPr>
        <p:spPr>
          <a:xfrm>
            <a:off x="6840000" y="0"/>
            <a:ext cx="1959480" cy="313920"/>
          </a:xfrm>
          <a:prstGeom prst="rect">
            <a:avLst/>
          </a:prstGeom>
          <a:noFill/>
          <a:ln w="0">
            <a:noFill/>
          </a:ln>
        </p:spPr>
        <p:txBody>
          <a:bodyPr lIns="91440" rIns="0" tIns="91440" bIns="91440" anchor="ctr">
            <a:noAutofit/>
          </a:bodyPr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GB" sz="1200" spc="-1" strike="noStrike">
                <a:solidFill>
                  <a:schemeClr val="dk1"/>
                </a:solidFill>
                <a:latin typeface="Quicksand Medium"/>
                <a:ea typeface="Quicksand Medium"/>
              </a:rPr>
              <a:t>Tätigkeit 2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 pitchFamily="0" charset="1"/>
        <a:ea typeface=""/>
        <a:cs typeface=""/>
      </a:majorFont>
      <a:minorFont>
        <a:latin typeface="Arial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</TotalTime>
  <Application>LibreOffice/24.2.7.2$Linux_X86_64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cp:keywords> docId 2BCFD509DBA84386AE66204514A25E0A</cp:keywords>
  <dc:language>en-US</dc:language>
  <cp:lastModifiedBy/>
  <dcterms:modified xsi:type="dcterms:W3CDTF">2025-01-14T16:12:21Z</dcterms:modified>
  <cp:revision>1</cp:revision>
  <dc:subject/>
  <dc:title/>
</cp:coreProperties>
</file>